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0"/>
  </p:notesMasterIdLst>
  <p:handoutMasterIdLst>
    <p:handoutMasterId r:id="rId31"/>
  </p:handoutMasterIdLst>
  <p:sldIdLst>
    <p:sldId id="256" r:id="rId2"/>
    <p:sldId id="276" r:id="rId3"/>
    <p:sldId id="277" r:id="rId4"/>
    <p:sldId id="278" r:id="rId5"/>
    <p:sldId id="258" r:id="rId6"/>
    <p:sldId id="259" r:id="rId7"/>
    <p:sldId id="260" r:id="rId8"/>
    <p:sldId id="279" r:id="rId9"/>
    <p:sldId id="281" r:id="rId10"/>
    <p:sldId id="262" r:id="rId11"/>
    <p:sldId id="263" r:id="rId12"/>
    <p:sldId id="264" r:id="rId13"/>
    <p:sldId id="265" r:id="rId14"/>
    <p:sldId id="266" r:id="rId15"/>
    <p:sldId id="267" r:id="rId16"/>
    <p:sldId id="268" r:id="rId17"/>
    <p:sldId id="283" r:id="rId18"/>
    <p:sldId id="269" r:id="rId19"/>
    <p:sldId id="270" r:id="rId20"/>
    <p:sldId id="271" r:id="rId21"/>
    <p:sldId id="272" r:id="rId22"/>
    <p:sldId id="273" r:id="rId23"/>
    <p:sldId id="285" r:id="rId24"/>
    <p:sldId id="274" r:id="rId25"/>
    <p:sldId id="275" r:id="rId26"/>
    <p:sldId id="286" r:id="rId27"/>
    <p:sldId id="289" r:id="rId28"/>
    <p:sldId id="290" r:id="rId29"/>
  </p:sldIdLst>
  <p:sldSz cx="9144000" cy="6858000" type="screen4x3"/>
  <p:notesSz cx="9296400" cy="7010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autoAdjust="0"/>
    <p:restoredTop sz="94609" autoAdjust="0"/>
  </p:normalViewPr>
  <p:slideViewPr>
    <p:cSldViewPr snapToGrid="0" snapToObjects="1">
      <p:cViewPr varScale="1">
        <p:scale>
          <a:sx n="87" d="100"/>
          <a:sy n="87"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DA9BBCB2-8C42-44ED-82B7-145FB6D0B251}" type="datetimeFigureOut">
              <a:rPr lang="fr-FR" smtClean="0"/>
              <a:t>09/07/2018</a:t>
            </a:fld>
            <a:endParaRPr lang="fr-FR"/>
          </a:p>
        </p:txBody>
      </p:sp>
      <p:sp>
        <p:nvSpPr>
          <p:cNvPr id="4" name="Espace réservé du pied de page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DB4A473-70E8-4CE3-A229-F63FA11F2E99}" type="slidenum">
              <a:rPr lang="fr-FR" smtClean="0"/>
              <a:t>‹N°›</a:t>
            </a:fld>
            <a:endParaRPr lang="fr-FR"/>
          </a:p>
        </p:txBody>
      </p:sp>
    </p:spTree>
    <p:extLst>
      <p:ext uri="{BB962C8B-B14F-4D97-AF65-F5344CB8AC3E}">
        <p14:creationId xmlns:p14="http://schemas.microsoft.com/office/powerpoint/2010/main" val="763354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0B4E605-DADE-7246-B807-3187BC0DBCB5}" type="datetimeFigureOut">
              <a:rPr lang="fr-FR" smtClean="0"/>
              <a:t>09/07/2018</a:t>
            </a:fld>
            <a:endParaRPr lang="fr-FR"/>
          </a:p>
        </p:txBody>
      </p:sp>
      <p:sp>
        <p:nvSpPr>
          <p:cNvPr id="4" name="Espace réservé de l'image des diapositives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029AE4B-8EAA-F84F-BC59-E1BDDB787AA4}" type="slidenum">
              <a:rPr lang="fr-FR" smtClean="0"/>
              <a:t>‹N°›</a:t>
            </a:fld>
            <a:endParaRPr lang="fr-FR"/>
          </a:p>
        </p:txBody>
      </p:sp>
    </p:spTree>
    <p:extLst>
      <p:ext uri="{BB962C8B-B14F-4D97-AF65-F5344CB8AC3E}">
        <p14:creationId xmlns:p14="http://schemas.microsoft.com/office/powerpoint/2010/main" val="23500698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Cliquez et modifiez le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7/9/2018</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798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3292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Cliquez et modifiez le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28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175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Cliquez et modifiez le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289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Cliquez et modifiez le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313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Cliquez et modifiez le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96088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68391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01559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Cliquez et modifiez le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504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7/9/2018</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49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Cliquez et modifiez le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7/9/2018</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41788854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2068725" y="0"/>
            <a:ext cx="5311350" cy="1560395"/>
          </a:xfrm>
          <a:prstGeom prst="rect">
            <a:avLst/>
          </a:prstGeom>
        </p:spPr>
      </p:pic>
      <p:sp>
        <p:nvSpPr>
          <p:cNvPr id="2" name="ZoneTexte 1"/>
          <p:cNvSpPr txBox="1"/>
          <p:nvPr/>
        </p:nvSpPr>
        <p:spPr>
          <a:xfrm>
            <a:off x="2103120" y="2407337"/>
            <a:ext cx="5242560" cy="1107996"/>
          </a:xfrm>
          <a:prstGeom prst="rect">
            <a:avLst/>
          </a:prstGeom>
          <a:noFill/>
        </p:spPr>
        <p:txBody>
          <a:bodyPr wrap="square" rtlCol="0">
            <a:spAutoFit/>
          </a:bodyPr>
          <a:lstStyle/>
          <a:p>
            <a:pPr algn="ctr"/>
            <a:r>
              <a:rPr lang="fr-FR" sz="2200" dirty="0"/>
              <a:t>Hôtel Alt Brossard</a:t>
            </a:r>
            <a:endParaRPr lang="fr-CA" sz="2200" dirty="0"/>
          </a:p>
          <a:p>
            <a:pPr algn="ctr"/>
            <a:endParaRPr lang="fr-CA" sz="2200" dirty="0"/>
          </a:p>
          <a:p>
            <a:pPr algn="ctr"/>
            <a:r>
              <a:rPr lang="fr-FR" sz="2200" dirty="0"/>
              <a:t>Le 11 avril 2018</a:t>
            </a:r>
          </a:p>
        </p:txBody>
      </p:sp>
      <p:sp>
        <p:nvSpPr>
          <p:cNvPr id="3" name="ZoneTexte 2"/>
          <p:cNvSpPr txBox="1"/>
          <p:nvPr/>
        </p:nvSpPr>
        <p:spPr>
          <a:xfrm>
            <a:off x="-53752" y="4179704"/>
            <a:ext cx="9144000" cy="861774"/>
          </a:xfrm>
          <a:prstGeom prst="rect">
            <a:avLst/>
          </a:prstGeom>
          <a:noFill/>
        </p:spPr>
        <p:txBody>
          <a:bodyPr wrap="square" rtlCol="0">
            <a:spAutoFit/>
          </a:bodyPr>
          <a:lstStyle/>
          <a:p>
            <a:pPr algn="ctr"/>
            <a:r>
              <a:rPr lang="fr-FR" sz="2500" dirty="0"/>
              <a:t>Journée de réflexion rendue possible grâce à la collaboration</a:t>
            </a:r>
            <a:br>
              <a:rPr lang="fr-FR" sz="2500" dirty="0"/>
            </a:br>
            <a:r>
              <a:rPr lang="fr-FR" sz="2500" dirty="0"/>
              <a:t>et la participation financière de l’OPHQ</a:t>
            </a:r>
          </a:p>
        </p:txBody>
      </p:sp>
      <p:pic>
        <p:nvPicPr>
          <p:cNvPr id="5" name="Image 4" descr="Logo_08a GAPH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057" y="5388842"/>
            <a:ext cx="1098926" cy="385230"/>
          </a:xfrm>
          <a:prstGeom prst="rect">
            <a:avLst/>
          </a:prstGeom>
        </p:spPr>
      </p:pic>
      <p:pic>
        <p:nvPicPr>
          <p:cNvPr id="6" name="Image 5" descr="Logo - GAPHRSM(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528" y="5082621"/>
            <a:ext cx="1361439" cy="1052021"/>
          </a:xfrm>
          <a:prstGeom prst="rect">
            <a:avLst/>
          </a:prstGeom>
        </p:spPr>
      </p:pic>
      <p:pic>
        <p:nvPicPr>
          <p:cNvPr id="7" name="Image 6" descr="OPHQ300dp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937" y="5388842"/>
            <a:ext cx="886980" cy="479107"/>
          </a:xfrm>
          <a:prstGeom prst="rect">
            <a:avLst/>
          </a:prstGeom>
        </p:spPr>
      </p:pic>
    </p:spTree>
    <p:extLst>
      <p:ext uri="{BB962C8B-B14F-4D97-AF65-F5344CB8AC3E}">
        <p14:creationId xmlns:p14="http://schemas.microsoft.com/office/powerpoint/2010/main" val="141211373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5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sz="2700" dirty="0" smtClean="0"/>
              <a:t>Atelier</a:t>
            </a:r>
            <a:r>
              <a:rPr lang="fr-CA" sz="2800" dirty="0" smtClean="0"/>
              <a:t/>
            </a:r>
            <a:br>
              <a:rPr lang="fr-CA" sz="2800" dirty="0" smtClean="0"/>
            </a:br>
            <a:r>
              <a:rPr lang="fr-CA" sz="2700" dirty="0" smtClean="0"/>
              <a:t>Hors </a:t>
            </a:r>
            <a:r>
              <a:rPr lang="fr-CA" sz="2700" dirty="0"/>
              <a:t>territoire et interconnexion</a:t>
            </a:r>
            <a:r>
              <a:rPr lang="fr-CA" sz="2800" dirty="0"/>
              <a:t/>
            </a:r>
            <a:br>
              <a:rPr lang="fr-CA" sz="2800" dirty="0"/>
            </a:br>
            <a:endParaRPr lang="fr-FR" sz="2800" dirty="0"/>
          </a:p>
        </p:txBody>
      </p:sp>
      <p:sp>
        <p:nvSpPr>
          <p:cNvPr id="3" name="Espace réservé du contenu 2"/>
          <p:cNvSpPr>
            <a:spLocks noGrp="1"/>
          </p:cNvSpPr>
          <p:nvPr>
            <p:ph idx="1"/>
          </p:nvPr>
        </p:nvSpPr>
        <p:spPr>
          <a:xfrm>
            <a:off x="856060" y="2249487"/>
            <a:ext cx="8287940" cy="3541714"/>
          </a:xfrm>
        </p:spPr>
        <p:txBody>
          <a:bodyPr>
            <a:normAutofit/>
          </a:bodyPr>
          <a:lstStyle/>
          <a:p>
            <a:r>
              <a:rPr lang="fr-CA" sz="2000" dirty="0" smtClean="0"/>
              <a:t>Est </a:t>
            </a:r>
            <a:r>
              <a:rPr lang="fr-CA" sz="2000" dirty="0"/>
              <a:t>considéré comme déplacement hors-territoire : tout déplacement d’un point A à un point B en dehors du territoire de desserte du transporteur offrant le service de transport adapté.</a:t>
            </a:r>
          </a:p>
          <a:p>
            <a:pPr lvl="0"/>
            <a:r>
              <a:rPr lang="fr-CA" sz="2000" dirty="0"/>
              <a:t>Aucune disposition légale dans la </a:t>
            </a:r>
            <a:r>
              <a:rPr lang="fr-CA" sz="2000" i="1" dirty="0"/>
              <a:t>Loi sur les transports</a:t>
            </a:r>
            <a:r>
              <a:rPr lang="fr-CA" sz="2000" dirty="0"/>
              <a:t> n’oblige les transporteurs à offrir des services de déplacements en dehors de leur territoire de desserte. </a:t>
            </a:r>
          </a:p>
          <a:p>
            <a:endParaRPr lang="fr-FR" sz="2000" dirty="0"/>
          </a:p>
        </p:txBody>
      </p:sp>
    </p:spTree>
    <p:extLst>
      <p:ext uri="{BB962C8B-B14F-4D97-AF65-F5344CB8AC3E}">
        <p14:creationId xmlns:p14="http://schemas.microsoft.com/office/powerpoint/2010/main" val="3339569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5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2400" dirty="0" smtClean="0"/>
              <a:t>interconnexion</a:t>
            </a:r>
            <a:endParaRPr lang="fr-FR" sz="2400" dirty="0"/>
          </a:p>
        </p:txBody>
      </p:sp>
      <p:sp>
        <p:nvSpPr>
          <p:cNvPr id="3" name="Espace réservé du contenu 2"/>
          <p:cNvSpPr>
            <a:spLocks noGrp="1"/>
          </p:cNvSpPr>
          <p:nvPr>
            <p:ph idx="1"/>
          </p:nvPr>
        </p:nvSpPr>
        <p:spPr>
          <a:xfrm>
            <a:off x="456009" y="2495420"/>
            <a:ext cx="8229600" cy="2997201"/>
          </a:xfrm>
        </p:spPr>
        <p:txBody>
          <a:bodyPr>
            <a:normAutofit/>
          </a:bodyPr>
          <a:lstStyle/>
          <a:p>
            <a:pPr algn="just"/>
            <a:r>
              <a:rPr lang="fr-CA" sz="2000" dirty="0"/>
              <a:t>Tout déplacement d’un territoire de desserte à un autre impliquant un transfert de véhicule à un point donné à la limite des deux territoires.</a:t>
            </a:r>
          </a:p>
          <a:p>
            <a:pPr algn="just"/>
            <a:endParaRPr lang="fr-CA" sz="2000" dirty="0"/>
          </a:p>
        </p:txBody>
      </p:sp>
    </p:spTree>
    <p:extLst>
      <p:ext uri="{BB962C8B-B14F-4D97-AF65-F5344CB8AC3E}">
        <p14:creationId xmlns:p14="http://schemas.microsoft.com/office/powerpoint/2010/main" val="25680697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5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88634"/>
            <a:ext cx="8945563" cy="5710237"/>
          </a:xfrm>
        </p:spPr>
        <p:txBody>
          <a:bodyPr anchor="ctr">
            <a:normAutofit/>
          </a:bodyPr>
          <a:lstStyle/>
          <a:p>
            <a:pPr lvl="0" algn="just"/>
            <a:r>
              <a:rPr lang="fr-CA" sz="2000" i="1" dirty="0"/>
              <a:t>48.39. Toute municipalité locale dont le territoire n’est pas desservi par une société de transport en commun ou par un autre organisme public de transport en commun qui assure un service de transport adapté aux personnes handicapées </a:t>
            </a:r>
            <a:r>
              <a:rPr lang="fr-CA" sz="2000" b="1" dirty="0"/>
              <a:t>doit</a:t>
            </a:r>
            <a:r>
              <a:rPr lang="fr-CA" sz="2000" i="1" dirty="0"/>
              <a:t>, par résolution dont copie doit être transmise au ministre des Transports, contracter avec une personne afin d’assurer aux personnes handicapées l’accès, sur son territoire, à des moyens de transport adaptés à leurs besoins. La résolution doit décrire la nature des mesures qui seront mises en place aux fins du présent article.</a:t>
            </a:r>
            <a:r>
              <a:rPr lang="fr-CA" sz="2000" dirty="0"/>
              <a:t> </a:t>
            </a:r>
          </a:p>
          <a:p>
            <a:pPr algn="just"/>
            <a:endParaRPr lang="fr-FR" sz="2000" dirty="0"/>
          </a:p>
        </p:txBody>
      </p:sp>
    </p:spTree>
    <p:extLst>
      <p:ext uri="{BB962C8B-B14F-4D97-AF65-F5344CB8AC3E}">
        <p14:creationId xmlns:p14="http://schemas.microsoft.com/office/powerpoint/2010/main" val="171397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5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28600" y="1184534"/>
            <a:ext cx="8686800" cy="5387975"/>
          </a:xfrm>
        </p:spPr>
        <p:txBody>
          <a:bodyPr anchor="ctr">
            <a:normAutofit/>
          </a:bodyPr>
          <a:lstStyle/>
          <a:p>
            <a:pPr marL="0" lvl="0" indent="0" algn="ctr">
              <a:spcAft>
                <a:spcPts val="1200"/>
              </a:spcAft>
              <a:buNone/>
            </a:pPr>
            <a:r>
              <a:rPr lang="fr-CA" sz="2400" dirty="0" smtClean="0"/>
              <a:t>Hors territoire</a:t>
            </a:r>
          </a:p>
          <a:p>
            <a:pPr lvl="0" algn="just">
              <a:spcAft>
                <a:spcPts val="1200"/>
              </a:spcAft>
            </a:pPr>
            <a:r>
              <a:rPr lang="fr-CA" sz="2000" i="1" dirty="0" smtClean="0"/>
              <a:t>De </a:t>
            </a:r>
            <a:r>
              <a:rPr lang="fr-CA" sz="2000" i="1" dirty="0"/>
              <a:t>même, toute municipalité locale </a:t>
            </a:r>
            <a:r>
              <a:rPr lang="fr-CA" sz="2000" b="1" dirty="0"/>
              <a:t>peut,</a:t>
            </a:r>
            <a:r>
              <a:rPr lang="fr-CA" sz="2000" i="1" dirty="0"/>
              <a:t> par résolution dont copie doit être transmise au ministre des Transports, contracter avec une personne afin d’assurer une liaison avec des points situés à l’extérieur de ce territoire. La résolution doit décrire la nature des mesures qui seront mises en place aux fins du présent article.</a:t>
            </a:r>
          </a:p>
          <a:p>
            <a:pPr algn="just"/>
            <a:r>
              <a:rPr lang="fr-CA" sz="2000" dirty="0"/>
              <a:t>Service de liaison mentionné dans les articles 48.39 et 48.43 de la </a:t>
            </a:r>
            <a:r>
              <a:rPr lang="fr-CA" sz="2000" i="1" dirty="0"/>
              <a:t>Loi sur les transports</a:t>
            </a:r>
            <a:r>
              <a:rPr lang="fr-CA" sz="2000" dirty="0"/>
              <a:t>, mais qui n’oblige pas les transporteurs à l’offrir.</a:t>
            </a:r>
          </a:p>
          <a:p>
            <a:pPr lvl="0" algn="just"/>
            <a:endParaRPr lang="fr-CA" sz="2000" i="1" dirty="0"/>
          </a:p>
          <a:p>
            <a:pPr lvl="0" algn="just"/>
            <a:endParaRPr lang="fr-CA" sz="2000" dirty="0"/>
          </a:p>
          <a:p>
            <a:pPr algn="just"/>
            <a:endParaRPr lang="fr-FR" sz="2000" dirty="0"/>
          </a:p>
          <a:p>
            <a:pPr algn="just"/>
            <a:endParaRPr lang="fr-FR" sz="2000" dirty="0"/>
          </a:p>
        </p:txBody>
      </p:sp>
    </p:spTree>
    <p:extLst>
      <p:ext uri="{BB962C8B-B14F-4D97-AF65-F5344CB8AC3E}">
        <p14:creationId xmlns:p14="http://schemas.microsoft.com/office/powerpoint/2010/main" val="312611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431898"/>
            <a:ext cx="8229600" cy="5527675"/>
          </a:xfrm>
        </p:spPr>
        <p:txBody>
          <a:bodyPr anchor="ctr">
            <a:normAutofit/>
          </a:bodyPr>
          <a:lstStyle/>
          <a:p>
            <a:pPr algn="just"/>
            <a:r>
              <a:rPr lang="fr-CA" sz="2000" dirty="0"/>
              <a:t>La plupart des transporteurs de la Montérégie offrent ce service à leurs usagers.</a:t>
            </a:r>
          </a:p>
          <a:p>
            <a:pPr algn="just"/>
            <a:r>
              <a:rPr lang="fr-CA" sz="2000" dirty="0"/>
              <a:t>Plusieurs difficultés opérationnelles sont associées à ce type de </a:t>
            </a:r>
            <a:r>
              <a:rPr lang="fr-CA" sz="2000" dirty="0" smtClean="0"/>
              <a:t>service</a:t>
            </a:r>
            <a:r>
              <a:rPr lang="fr-CA" dirty="0"/>
              <a:t>.</a:t>
            </a:r>
            <a:endParaRPr lang="fr-CA" sz="2000" dirty="0"/>
          </a:p>
          <a:p>
            <a:pPr algn="just"/>
            <a:r>
              <a:rPr lang="fr-CA" sz="2000" dirty="0" smtClean="0"/>
              <a:t>Le manque </a:t>
            </a:r>
            <a:r>
              <a:rPr lang="fr-CA" sz="2000" dirty="0"/>
              <a:t>d’arrimage entre les transporteurs occasionnant des délais importants.</a:t>
            </a:r>
          </a:p>
          <a:p>
            <a:pPr algn="just"/>
            <a:r>
              <a:rPr lang="fr-CA" sz="2000" dirty="0"/>
              <a:t>Pas de transferts modaux disponibles entre les transporteurs. Les usagers se retrouvent donc souvent à débourser deux fois pour un même trajet.</a:t>
            </a:r>
          </a:p>
        </p:txBody>
      </p:sp>
    </p:spTree>
    <p:extLst>
      <p:ext uri="{BB962C8B-B14F-4D97-AF65-F5344CB8AC3E}">
        <p14:creationId xmlns:p14="http://schemas.microsoft.com/office/powerpoint/2010/main" val="40275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86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86328" y="937913"/>
            <a:ext cx="6571343" cy="915841"/>
          </a:xfrm>
        </p:spPr>
        <p:txBody>
          <a:bodyPr>
            <a:normAutofit/>
          </a:bodyPr>
          <a:lstStyle/>
          <a:p>
            <a:pPr algn="ctr"/>
            <a:r>
              <a:rPr lang="fr-CA" sz="2800" dirty="0" smtClean="0">
                <a:solidFill>
                  <a:srgbClr val="FF0000"/>
                </a:solidFill>
              </a:rPr>
              <a:t>Problématiques</a:t>
            </a:r>
            <a:r>
              <a:rPr lang="fr-CA" sz="2800" b="1" dirty="0">
                <a:solidFill>
                  <a:srgbClr val="FF0000"/>
                </a:solidFill>
              </a:rPr>
              <a:t> </a:t>
            </a:r>
            <a:r>
              <a:rPr lang="fr-CA" sz="2800" dirty="0">
                <a:solidFill>
                  <a:srgbClr val="FF0000"/>
                </a:solidFill>
              </a:rPr>
              <a:t/>
            </a:r>
            <a:br>
              <a:rPr lang="fr-CA" sz="2800" dirty="0">
                <a:solidFill>
                  <a:srgbClr val="FF0000"/>
                </a:solidFill>
              </a:rPr>
            </a:br>
            <a:endParaRPr lang="fr-FR" sz="2800" dirty="0">
              <a:solidFill>
                <a:srgbClr val="FF0000"/>
              </a:solidFill>
            </a:endParaRPr>
          </a:p>
        </p:txBody>
      </p:sp>
      <p:sp>
        <p:nvSpPr>
          <p:cNvPr id="3" name="Espace réservé du contenu 2"/>
          <p:cNvSpPr>
            <a:spLocks noGrp="1"/>
          </p:cNvSpPr>
          <p:nvPr>
            <p:ph idx="1"/>
          </p:nvPr>
        </p:nvSpPr>
        <p:spPr>
          <a:xfrm>
            <a:off x="0" y="1853754"/>
            <a:ext cx="9144000" cy="4216539"/>
          </a:xfrm>
        </p:spPr>
        <p:txBody>
          <a:bodyPr>
            <a:noAutofit/>
          </a:bodyPr>
          <a:lstStyle/>
          <a:p>
            <a:pPr lvl="0" algn="just"/>
            <a:r>
              <a:rPr lang="fr-CA" sz="2000" dirty="0"/>
              <a:t>Inégalité d’une région à </a:t>
            </a:r>
            <a:r>
              <a:rPr lang="fr-CA" sz="2000" dirty="0" smtClean="0"/>
              <a:t>l’autre.</a:t>
            </a:r>
            <a:endParaRPr lang="fr-CA" sz="2000" dirty="0"/>
          </a:p>
          <a:p>
            <a:pPr lvl="0" algn="just"/>
            <a:r>
              <a:rPr lang="fr-CA" sz="2000" dirty="0"/>
              <a:t>Point de chute en milieu rural (nombre et sécurité</a:t>
            </a:r>
            <a:r>
              <a:rPr lang="fr-CA" sz="2000" dirty="0" smtClean="0"/>
              <a:t>).</a:t>
            </a:r>
            <a:endParaRPr lang="fr-CA" sz="2000" dirty="0"/>
          </a:p>
          <a:p>
            <a:pPr lvl="0" algn="just"/>
            <a:r>
              <a:rPr lang="fr-CA" sz="2000" dirty="0"/>
              <a:t>Plusieurs transferts à </a:t>
            </a:r>
            <a:r>
              <a:rPr lang="fr-CA" sz="2000" dirty="0" smtClean="0"/>
              <a:t>prévoir.</a:t>
            </a:r>
            <a:endParaRPr lang="fr-CA" sz="2000" dirty="0"/>
          </a:p>
          <a:p>
            <a:pPr lvl="0" algn="just"/>
            <a:r>
              <a:rPr lang="fr-CA" sz="2000" dirty="0"/>
              <a:t>Période très longue dans les </a:t>
            </a:r>
            <a:r>
              <a:rPr lang="fr-CA" sz="2000" dirty="0" smtClean="0"/>
              <a:t>véhicules.</a:t>
            </a:r>
            <a:endParaRPr lang="fr-CA" sz="2000" dirty="0"/>
          </a:p>
          <a:p>
            <a:pPr lvl="0" algn="just"/>
            <a:r>
              <a:rPr lang="fr-CA" sz="2000" dirty="0"/>
              <a:t>Difficulté d’arrimage pour les </a:t>
            </a:r>
            <a:r>
              <a:rPr lang="fr-CA" sz="2000" dirty="0" smtClean="0"/>
              <a:t>transferts.</a:t>
            </a:r>
            <a:endParaRPr lang="fr-CA" sz="2000" dirty="0"/>
          </a:p>
          <a:p>
            <a:pPr lvl="0" algn="just"/>
            <a:r>
              <a:rPr lang="fr-CA" sz="2000" dirty="0"/>
              <a:t>Les tarifs peuvent être </a:t>
            </a:r>
            <a:r>
              <a:rPr lang="fr-CA" sz="2000" dirty="0" smtClean="0"/>
              <a:t>élevés.</a:t>
            </a:r>
            <a:endParaRPr lang="fr-CA" sz="2000" dirty="0"/>
          </a:p>
          <a:p>
            <a:pPr lvl="0" algn="just"/>
            <a:r>
              <a:rPr lang="fr-CA" sz="2000" dirty="0" smtClean="0"/>
              <a:t>Hors territoire </a:t>
            </a:r>
            <a:r>
              <a:rPr lang="fr-CA" sz="2000" dirty="0"/>
              <a:t>seulement pour les services médicaux dans certaines </a:t>
            </a:r>
            <a:r>
              <a:rPr lang="fr-CA" sz="2000" dirty="0" smtClean="0"/>
              <a:t>régions.</a:t>
            </a:r>
            <a:endParaRPr lang="fr-CA" sz="2000" dirty="0"/>
          </a:p>
          <a:p>
            <a:pPr lvl="0" algn="just"/>
            <a:r>
              <a:rPr lang="fr-CA" sz="2000" dirty="0"/>
              <a:t>Horaire devient un problème pour les correspondances autant pour les usagers que pour les </a:t>
            </a:r>
            <a:r>
              <a:rPr lang="fr-CA" sz="2000" dirty="0" smtClean="0"/>
              <a:t>transporteurs.</a:t>
            </a:r>
            <a:endParaRPr lang="fr-CA" sz="2000" dirty="0"/>
          </a:p>
          <a:p>
            <a:pPr algn="just"/>
            <a:endParaRPr lang="fr-FR" sz="2000" dirty="0"/>
          </a:p>
        </p:txBody>
      </p:sp>
    </p:spTree>
    <p:extLst>
      <p:ext uri="{BB962C8B-B14F-4D97-AF65-F5344CB8AC3E}">
        <p14:creationId xmlns:p14="http://schemas.microsoft.com/office/powerpoint/2010/main" val="19579394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94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Exemples</a:t>
            </a:r>
          </a:p>
        </p:txBody>
      </p:sp>
      <p:sp>
        <p:nvSpPr>
          <p:cNvPr id="3" name="Espace réservé du contenu 2"/>
          <p:cNvSpPr>
            <a:spLocks noGrp="1"/>
          </p:cNvSpPr>
          <p:nvPr>
            <p:ph idx="1"/>
          </p:nvPr>
        </p:nvSpPr>
        <p:spPr>
          <a:xfrm>
            <a:off x="540880" y="2130782"/>
            <a:ext cx="8059858" cy="3541714"/>
          </a:xfrm>
        </p:spPr>
        <p:txBody>
          <a:bodyPr anchor="ctr">
            <a:normAutofit/>
          </a:bodyPr>
          <a:lstStyle/>
          <a:p>
            <a:pPr algn="just">
              <a:spcAft>
                <a:spcPts val="1200"/>
              </a:spcAft>
            </a:pPr>
            <a:r>
              <a:rPr lang="fr-CA" sz="2000" dirty="0" smtClean="0"/>
              <a:t>Devant </a:t>
            </a:r>
            <a:r>
              <a:rPr lang="fr-CA" sz="2000" dirty="0"/>
              <a:t>une panoplie de points de service, un usager du transport adapté se retrouve, malgré lui, à devoir sortir de son territoire de desserte. À titre d’exemple, un résidant de Beloeil, doit faire un déplacement hors territoire pour se rendre à son rendez-vous médical qui, souvent est situé à St-Hyacinthe. Inversement, dans un autre cas, tel que le territoire du CISSS MO, on comptera 3 transporteurs différents opérant sur son territoire.*</a:t>
            </a:r>
          </a:p>
          <a:p>
            <a:pPr algn="just"/>
            <a:endParaRPr lang="fr-CA" sz="2000" dirty="0"/>
          </a:p>
          <a:p>
            <a:pPr algn="just"/>
            <a:endParaRPr lang="fr-FR" sz="2000" dirty="0"/>
          </a:p>
        </p:txBody>
      </p:sp>
    </p:spTree>
    <p:extLst>
      <p:ext uri="{BB962C8B-B14F-4D97-AF65-F5344CB8AC3E}">
        <p14:creationId xmlns:p14="http://schemas.microsoft.com/office/powerpoint/2010/main" val="26527468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92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28600" y="1165971"/>
            <a:ext cx="8686800" cy="5173662"/>
          </a:xfrm>
        </p:spPr>
        <p:txBody>
          <a:bodyPr anchor="ctr">
            <a:normAutofit/>
          </a:bodyPr>
          <a:lstStyle/>
          <a:p>
            <a:pPr algn="just">
              <a:spcAft>
                <a:spcPts val="1200"/>
              </a:spcAft>
            </a:pPr>
            <a:r>
              <a:rPr lang="fr-CA" sz="2000" dirty="0" smtClean="0"/>
              <a:t>À </a:t>
            </a:r>
            <a:r>
              <a:rPr lang="fr-CA" sz="2000" dirty="0"/>
              <a:t>Saint-Jean sur Richelieu : certaines inégalités, en termes de superficie. Un territoire dédié au transport adapté comme celui de Saint-Jean sur Richelieu touche à 5 MRC dont 2 sont situées entièrement sur son territoire (34 municipalités à desservir), tandis que quatre transporteurs se partagent une MRC comme celle de la Vallée-du-Richelieu.*</a:t>
            </a:r>
          </a:p>
          <a:p>
            <a:pPr algn="just"/>
            <a:r>
              <a:rPr lang="fr-CA" sz="2000" dirty="0"/>
              <a:t>La distance entre Beloeil  et St-Hyacinthe est de 25 Km, c’est du hors territoire  tandis que la distance entre Saint-Jean et Franklin est de 78 Km sur un même territoire mais demande de </a:t>
            </a:r>
            <a:r>
              <a:rPr lang="fr-CA" sz="2000" dirty="0" smtClean="0"/>
              <a:t>l’interconnexion. </a:t>
            </a:r>
            <a:endParaRPr lang="fr-CA" sz="2000" dirty="0"/>
          </a:p>
          <a:p>
            <a:pPr algn="just"/>
            <a:endParaRPr lang="fr-CA" sz="2000" dirty="0"/>
          </a:p>
          <a:p>
            <a:pPr algn="just"/>
            <a:endParaRPr lang="fr-FR" sz="2000" dirty="0"/>
          </a:p>
        </p:txBody>
      </p:sp>
    </p:spTree>
    <p:extLst>
      <p:ext uri="{BB962C8B-B14F-4D97-AF65-F5344CB8AC3E}">
        <p14:creationId xmlns:p14="http://schemas.microsoft.com/office/powerpoint/2010/main" val="141232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542925"/>
            <a:ext cx="8890000" cy="5772150"/>
          </a:xfrm>
        </p:spPr>
        <p:txBody>
          <a:bodyPr anchor="ctr">
            <a:noAutofit/>
          </a:bodyPr>
          <a:lstStyle/>
          <a:p>
            <a:pPr algn="just">
              <a:spcAft>
                <a:spcPts val="1200"/>
              </a:spcAft>
            </a:pPr>
            <a:r>
              <a:rPr lang="fr-CA" sz="2000" dirty="0"/>
              <a:t>Une autre problématique est soulevée entourant l’interconnexion qui se situe généralement au niveau de l’attente pour les passagers. Il peut y avoir un délai important entre l’arrivée du premier TA au point de chute et l’arrivée du deuxième qui prendra en charge l’usager (entre 15 et 60 minutes). Entre les transports, la personne transportée doit donc obligatoirement être en mesure d’attendre sans compromettre sa sécurité. Ce n’est donc pas un type de déplacement qui est possible pour tous les usagers du transport adapté.</a:t>
            </a:r>
          </a:p>
          <a:p>
            <a:pPr algn="just"/>
            <a:r>
              <a:rPr lang="fr-CA" sz="2000" dirty="0" smtClean="0"/>
              <a:t>Les </a:t>
            </a:r>
            <a:r>
              <a:rPr lang="fr-CA" sz="2000" dirty="0"/>
              <a:t>usagers doivent faire plusieurs transferts pour arriver à destination. Un usager de Granby a fait 4 transferts afin de se rendre à Sherbrooke.</a:t>
            </a:r>
          </a:p>
          <a:p>
            <a:pPr algn="just"/>
            <a:endParaRPr lang="fr-FR" sz="2000" dirty="0"/>
          </a:p>
        </p:txBody>
      </p:sp>
    </p:spTree>
    <p:extLst>
      <p:ext uri="{BB962C8B-B14F-4D97-AF65-F5344CB8AC3E}">
        <p14:creationId xmlns:p14="http://schemas.microsoft.com/office/powerpoint/2010/main" val="464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09320"/>
            <a:ext cx="8229600" cy="1729648"/>
          </a:xfrm>
        </p:spPr>
        <p:txBody>
          <a:bodyPr>
            <a:noAutofit/>
          </a:bodyPr>
          <a:lstStyle/>
          <a:p>
            <a:pPr algn="ctr"/>
            <a:r>
              <a:rPr lang="fr-FR" sz="2400" dirty="0" smtClean="0"/>
              <a:t>Atelier</a:t>
            </a:r>
            <a:r>
              <a:rPr lang="fr-FR" sz="2700" dirty="0"/>
              <a:t/>
            </a:r>
            <a:br>
              <a:rPr lang="fr-FR" sz="2700" dirty="0"/>
            </a:br>
            <a:r>
              <a:rPr lang="fr-CA" sz="2000" dirty="0" smtClean="0"/>
              <a:t>Les </a:t>
            </a:r>
            <a:r>
              <a:rPr lang="fr-CA" sz="2000" dirty="0"/>
              <a:t>droits, les rôles et les responsabilités de tous : les usagers, les organismes qui offrent des services aux personnes </a:t>
            </a:r>
            <a:r>
              <a:rPr lang="fr-CA" sz="2000" dirty="0" smtClean="0"/>
              <a:t>handicapées</a:t>
            </a:r>
            <a:r>
              <a:rPr lang="fr-CA" sz="2700" dirty="0" smtClean="0"/>
              <a:t/>
            </a:r>
            <a:br>
              <a:rPr lang="fr-CA" sz="2700" dirty="0" smtClean="0"/>
            </a:br>
            <a:r>
              <a:rPr lang="fr-CA" sz="2700" dirty="0" smtClean="0"/>
              <a:t> </a:t>
            </a:r>
            <a:endParaRPr lang="fr-FR" sz="2700" dirty="0"/>
          </a:p>
        </p:txBody>
      </p:sp>
      <p:sp>
        <p:nvSpPr>
          <p:cNvPr id="3" name="Espace réservé du contenu 2"/>
          <p:cNvSpPr>
            <a:spLocks noGrp="1"/>
          </p:cNvSpPr>
          <p:nvPr>
            <p:ph idx="1"/>
          </p:nvPr>
        </p:nvSpPr>
        <p:spPr>
          <a:xfrm>
            <a:off x="457199" y="2332037"/>
            <a:ext cx="8229600" cy="4525963"/>
          </a:xfrm>
        </p:spPr>
        <p:txBody>
          <a:bodyPr>
            <a:normAutofit/>
          </a:bodyPr>
          <a:lstStyle/>
          <a:p>
            <a:pPr marL="0" indent="0" algn="ctr">
              <a:buNone/>
            </a:pPr>
            <a:r>
              <a:rPr lang="fr-CA" sz="2000" dirty="0">
                <a:solidFill>
                  <a:srgbClr val="FF0000"/>
                </a:solidFill>
              </a:rPr>
              <a:t>Problématiques </a:t>
            </a:r>
          </a:p>
          <a:p>
            <a:pPr lvl="0" algn="just"/>
            <a:r>
              <a:rPr lang="fr-CA" sz="2000" dirty="0"/>
              <a:t>Changements en santé et services sociaux, horaires plus éclatés : demi-journée, temps partiel etc…</a:t>
            </a:r>
          </a:p>
          <a:p>
            <a:pPr algn="just"/>
            <a:r>
              <a:rPr lang="fr-CA" sz="2000" dirty="0"/>
              <a:t>Depuis une dizaine d’année, les besoins </a:t>
            </a:r>
            <a:r>
              <a:rPr lang="fr-CA" sz="2000" dirty="0" smtClean="0"/>
              <a:t>des personnes sont </a:t>
            </a:r>
            <a:r>
              <a:rPr lang="fr-CA" sz="2000" dirty="0"/>
              <a:t>plus éclatés et demandent beaucoup d’organisation. Les changements en santé et services sociaux sont à l’origine de plusieurs problématiques. Les usagers ont des horaires beaucoup plus atypiques (demi-journée, stage et plateaux de travail à différents endroits, activités de jour sur plusieurs sites etc</a:t>
            </a:r>
            <a:r>
              <a:rPr lang="fr-CA" sz="2000" dirty="0" smtClean="0"/>
              <a:t>.).</a:t>
            </a:r>
            <a:endParaRPr lang="fr-CA" sz="2000" dirty="0"/>
          </a:p>
          <a:p>
            <a:pPr algn="just"/>
            <a:endParaRPr lang="fr-CA" sz="2000" dirty="0"/>
          </a:p>
          <a:p>
            <a:pPr algn="just"/>
            <a:endParaRPr lang="fr-FR" sz="2000" dirty="0"/>
          </a:p>
        </p:txBody>
      </p:sp>
    </p:spTree>
    <p:extLst>
      <p:ext uri="{BB962C8B-B14F-4D97-AF65-F5344CB8AC3E}">
        <p14:creationId xmlns:p14="http://schemas.microsoft.com/office/powerpoint/2010/main" val="33649815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35200"/>
            <a:ext cx="8229600" cy="4622800"/>
          </a:xfrm>
        </p:spPr>
        <p:txBody>
          <a:bodyPr>
            <a:normAutofit/>
          </a:bodyPr>
          <a:lstStyle/>
          <a:p>
            <a:pPr marL="0" indent="0" algn="just">
              <a:spcAft>
                <a:spcPts val="3000"/>
              </a:spcAft>
              <a:buNone/>
            </a:pPr>
            <a:r>
              <a:rPr lang="fr-CA" sz="1800" u="sng" dirty="0"/>
              <a:t>Les objectifs de la journée;</a:t>
            </a:r>
          </a:p>
          <a:p>
            <a:pPr algn="just"/>
            <a:r>
              <a:rPr lang="fr-CA" sz="1800" dirty="0"/>
              <a:t>Mettre la table sur les principaux enjeux </a:t>
            </a:r>
          </a:p>
          <a:p>
            <a:pPr algn="just"/>
            <a:r>
              <a:rPr lang="fr-CA" sz="1800" dirty="0"/>
              <a:t>Partager une même compréhension des problématiques en transport en Montérégie </a:t>
            </a:r>
          </a:p>
          <a:p>
            <a:pPr lvl="0" algn="just"/>
            <a:r>
              <a:rPr lang="fr-CA" sz="1800" dirty="0"/>
              <a:t>Favoriser la recherche de collaborations et de solutions par les acteurs du milieu qui permettront de réduire considérablement les obstacles et les iniquités </a:t>
            </a:r>
            <a:r>
              <a:rPr lang="fr-CA" sz="1800" dirty="0" smtClean="0"/>
              <a:t>régionales</a:t>
            </a:r>
            <a:endParaRPr lang="fr-FR" sz="1800" dirty="0"/>
          </a:p>
        </p:txBody>
      </p:sp>
      <p:sp>
        <p:nvSpPr>
          <p:cNvPr id="5" name="ZoneTexte 4"/>
          <p:cNvSpPr txBox="1"/>
          <p:nvPr/>
        </p:nvSpPr>
        <p:spPr>
          <a:xfrm>
            <a:off x="914400" y="774234"/>
            <a:ext cx="5709920" cy="523220"/>
          </a:xfrm>
          <a:prstGeom prst="rect">
            <a:avLst/>
          </a:prstGeom>
          <a:noFill/>
        </p:spPr>
        <p:txBody>
          <a:bodyPr wrap="square" rtlCol="0">
            <a:spAutoFit/>
          </a:bodyPr>
          <a:lstStyle/>
          <a:p>
            <a:r>
              <a:rPr lang="fr-FR" sz="2800" b="1" dirty="0"/>
              <a:t>9 h 00 	Mot d’ouverture</a:t>
            </a:r>
          </a:p>
        </p:txBody>
      </p:sp>
    </p:spTree>
    <p:extLst>
      <p:ext uri="{BB962C8B-B14F-4D97-AF65-F5344CB8AC3E}">
        <p14:creationId xmlns:p14="http://schemas.microsoft.com/office/powerpoint/2010/main" val="11524148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85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43491" y="785409"/>
            <a:ext cx="6571343" cy="591700"/>
          </a:xfrm>
        </p:spPr>
        <p:txBody>
          <a:bodyPr>
            <a:normAutofit/>
          </a:bodyPr>
          <a:lstStyle/>
          <a:p>
            <a:r>
              <a:rPr lang="fr-FR" sz="2400" dirty="0"/>
              <a:t>Suite…</a:t>
            </a:r>
          </a:p>
        </p:txBody>
      </p:sp>
      <p:sp>
        <p:nvSpPr>
          <p:cNvPr id="3" name="Espace réservé du contenu 2"/>
          <p:cNvSpPr>
            <a:spLocks noGrp="1"/>
          </p:cNvSpPr>
          <p:nvPr>
            <p:ph idx="1"/>
          </p:nvPr>
        </p:nvSpPr>
        <p:spPr>
          <a:xfrm>
            <a:off x="536348" y="1916936"/>
            <a:ext cx="8275897" cy="3782676"/>
          </a:xfrm>
        </p:spPr>
        <p:txBody>
          <a:bodyPr>
            <a:noAutofit/>
          </a:bodyPr>
          <a:lstStyle/>
          <a:p>
            <a:pPr lvl="0" algn="just"/>
            <a:r>
              <a:rPr lang="fr-CA" sz="2000" dirty="0" smtClean="0"/>
              <a:t>Les communications avec le réseau de la SSS sont parfois </a:t>
            </a:r>
            <a:r>
              <a:rPr lang="fr-CA" sz="2000" dirty="0"/>
              <a:t>compliquées. Les transporteurs sont souvent mis devant le fait </a:t>
            </a:r>
            <a:r>
              <a:rPr lang="fr-CA" sz="2000" dirty="0" smtClean="0"/>
              <a:t>accompli.</a:t>
            </a:r>
            <a:endParaRPr lang="fr-CA" sz="2000" dirty="0"/>
          </a:p>
          <a:p>
            <a:pPr algn="just"/>
            <a:r>
              <a:rPr lang="fr-CA" sz="2000" dirty="0"/>
              <a:t>Difficile d’établir le nombre de points de services compte-tenu de la réorganisation en santé service sociaux, aux alentours de 80 à 100  de points de services (CLSC CR, </a:t>
            </a:r>
            <a:r>
              <a:rPr lang="fr-CA" sz="2000" dirty="0" smtClean="0"/>
              <a:t>centres de jour, CHSLD</a:t>
            </a:r>
            <a:r>
              <a:rPr lang="fr-CA" sz="2000" dirty="0"/>
              <a:t>, hôpitaux) dont certains couvrent plusieurs territoires.</a:t>
            </a:r>
          </a:p>
          <a:p>
            <a:pPr algn="just"/>
            <a:endParaRPr lang="fr-FR" sz="2000" dirty="0"/>
          </a:p>
          <a:p>
            <a:pPr algn="just"/>
            <a:endParaRPr lang="fr-FR" sz="2000" dirty="0"/>
          </a:p>
        </p:txBody>
      </p:sp>
    </p:spTree>
    <p:extLst>
      <p:ext uri="{BB962C8B-B14F-4D97-AF65-F5344CB8AC3E}">
        <p14:creationId xmlns:p14="http://schemas.microsoft.com/office/powerpoint/2010/main" val="2759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43491" y="804521"/>
            <a:ext cx="6571343" cy="594622"/>
          </a:xfrm>
        </p:spPr>
        <p:txBody>
          <a:bodyPr>
            <a:normAutofit/>
          </a:bodyPr>
          <a:lstStyle/>
          <a:p>
            <a:r>
              <a:rPr lang="fr-FR" sz="2400" dirty="0"/>
              <a:t>Exemples</a:t>
            </a:r>
          </a:p>
        </p:txBody>
      </p:sp>
      <p:sp>
        <p:nvSpPr>
          <p:cNvPr id="3" name="Espace réservé du contenu 2"/>
          <p:cNvSpPr>
            <a:spLocks noGrp="1"/>
          </p:cNvSpPr>
          <p:nvPr>
            <p:ph idx="1"/>
          </p:nvPr>
        </p:nvSpPr>
        <p:spPr>
          <a:xfrm>
            <a:off x="456009" y="1861851"/>
            <a:ext cx="8229600" cy="4996149"/>
          </a:xfrm>
        </p:spPr>
        <p:txBody>
          <a:bodyPr>
            <a:noAutofit/>
          </a:bodyPr>
          <a:lstStyle/>
          <a:p>
            <a:pPr algn="just">
              <a:spcAft>
                <a:spcPts val="1200"/>
              </a:spcAft>
            </a:pPr>
            <a:r>
              <a:rPr lang="fr-CA" sz="2000" dirty="0" smtClean="0"/>
              <a:t>Les </a:t>
            </a:r>
            <a:r>
              <a:rPr lang="fr-CA" sz="2000" dirty="0"/>
              <a:t>activités proposées ne sont pas toujours à proximité des </a:t>
            </a:r>
            <a:r>
              <a:rPr lang="fr-CA" sz="2000" dirty="0" smtClean="0"/>
              <a:t>services.</a:t>
            </a:r>
            <a:endParaRPr lang="fr-CA" sz="2000" dirty="0"/>
          </a:p>
          <a:p>
            <a:pPr algn="just">
              <a:spcAft>
                <a:spcPts val="1200"/>
              </a:spcAft>
            </a:pPr>
            <a:r>
              <a:rPr lang="fr-CA" sz="2000" dirty="0" smtClean="0"/>
              <a:t>Antérieurement</a:t>
            </a:r>
            <a:r>
              <a:rPr lang="fr-CA" sz="2000" dirty="0"/>
              <a:t>, le voyage des usagers vers les plateaux de travail, les ateliers et les activités de jour assuraient une certaine régularité dans le transport. </a:t>
            </a:r>
          </a:p>
          <a:p>
            <a:pPr algn="just">
              <a:spcAft>
                <a:spcPts val="1200"/>
              </a:spcAft>
            </a:pPr>
            <a:r>
              <a:rPr lang="fr-CA" sz="2000" dirty="0"/>
              <a:t>Les personnes hémodialysées et les travailleurs </a:t>
            </a:r>
            <a:r>
              <a:rPr lang="fr-CA" sz="2000" dirty="0" smtClean="0"/>
              <a:t>sont les passagers réguliers </a:t>
            </a:r>
            <a:r>
              <a:rPr lang="fr-CA" sz="2000" dirty="0"/>
              <a:t>et </a:t>
            </a:r>
            <a:r>
              <a:rPr lang="fr-CA" sz="2000" dirty="0" smtClean="0"/>
              <a:t>stables </a:t>
            </a:r>
            <a:r>
              <a:rPr lang="fr-CA" sz="2000" dirty="0"/>
              <a:t>alors qu’auparavant c’était </a:t>
            </a:r>
            <a:r>
              <a:rPr lang="fr-CA" sz="2000" dirty="0" smtClean="0"/>
              <a:t>les usagers en DI </a:t>
            </a:r>
            <a:r>
              <a:rPr lang="fr-CA" sz="2000" dirty="0"/>
              <a:t>qui constituait ce bassin. </a:t>
            </a:r>
            <a:r>
              <a:rPr lang="fr-CA" sz="2000" dirty="0" smtClean="0"/>
              <a:t>Ce qui amène des </a:t>
            </a:r>
            <a:r>
              <a:rPr lang="fr-CA" sz="2000" dirty="0"/>
              <a:t>questionnements quant à la sécurité des </a:t>
            </a:r>
            <a:r>
              <a:rPr lang="fr-CA" sz="2000" dirty="0" smtClean="0"/>
              <a:t>personnes </a:t>
            </a:r>
            <a:r>
              <a:rPr lang="fr-CA" sz="2000" dirty="0"/>
              <a:t>et à la </a:t>
            </a:r>
            <a:r>
              <a:rPr lang="fr-CA" sz="2000" dirty="0" smtClean="0"/>
              <a:t>logistique </a:t>
            </a:r>
            <a:r>
              <a:rPr lang="fr-CA" sz="2000" dirty="0"/>
              <a:t>des raccompagnements.</a:t>
            </a:r>
          </a:p>
          <a:p>
            <a:endParaRPr lang="fr-FR" sz="2000" dirty="0"/>
          </a:p>
        </p:txBody>
      </p:sp>
    </p:spTree>
    <p:extLst>
      <p:ext uri="{BB962C8B-B14F-4D97-AF65-F5344CB8AC3E}">
        <p14:creationId xmlns:p14="http://schemas.microsoft.com/office/powerpoint/2010/main" val="20668482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6009" y="337989"/>
            <a:ext cx="8109739" cy="1050136"/>
          </a:xfrm>
        </p:spPr>
        <p:txBody>
          <a:bodyPr>
            <a:noAutofit/>
          </a:bodyPr>
          <a:lstStyle/>
          <a:p>
            <a:pPr lvl="0"/>
            <a:r>
              <a:rPr lang="fr-CA" sz="2000" b="1" dirty="0" smtClean="0"/>
              <a:t/>
            </a:r>
            <a:br>
              <a:rPr lang="fr-CA" sz="2000" b="1" dirty="0" smtClean="0"/>
            </a:br>
            <a:r>
              <a:rPr lang="fr-CA" sz="2000" dirty="0" smtClean="0"/>
              <a:t>Les </a:t>
            </a:r>
            <a:r>
              <a:rPr lang="fr-CA" sz="2000" dirty="0"/>
              <a:t>usagers doivent mieux comprendre la notion de transport collectif </a:t>
            </a:r>
            <a:br>
              <a:rPr lang="fr-CA" sz="2000" dirty="0"/>
            </a:br>
            <a:endParaRPr lang="fr-FR" sz="2000" dirty="0"/>
          </a:p>
        </p:txBody>
      </p:sp>
      <p:sp>
        <p:nvSpPr>
          <p:cNvPr id="3" name="Espace réservé du contenu 2"/>
          <p:cNvSpPr>
            <a:spLocks noGrp="1"/>
          </p:cNvSpPr>
          <p:nvPr>
            <p:ph idx="1"/>
          </p:nvPr>
        </p:nvSpPr>
        <p:spPr>
          <a:xfrm>
            <a:off x="456009" y="1828800"/>
            <a:ext cx="8229600" cy="5454650"/>
          </a:xfrm>
          <a:noFill/>
        </p:spPr>
        <p:txBody>
          <a:bodyPr>
            <a:normAutofit/>
          </a:bodyPr>
          <a:lstStyle/>
          <a:p>
            <a:pPr algn="just"/>
            <a:r>
              <a:rPr lang="fr-CA" sz="2000" dirty="0"/>
              <a:t>Retard sur la plage </a:t>
            </a:r>
            <a:r>
              <a:rPr lang="fr-CA" sz="2000" dirty="0" smtClean="0"/>
              <a:t>horaire</a:t>
            </a:r>
            <a:r>
              <a:rPr lang="fr-CA" dirty="0"/>
              <a:t>.</a:t>
            </a:r>
            <a:endParaRPr lang="fr-CA" sz="2000" dirty="0"/>
          </a:p>
          <a:p>
            <a:pPr algn="just"/>
            <a:r>
              <a:rPr lang="fr-CA" sz="2000" dirty="0"/>
              <a:t>Retard sur l’heure d’arrivée </a:t>
            </a:r>
            <a:r>
              <a:rPr lang="fr-CA" sz="2000" dirty="0" smtClean="0"/>
              <a:t>demandée.</a:t>
            </a:r>
            <a:endParaRPr lang="fr-CA" sz="2000" dirty="0"/>
          </a:p>
          <a:p>
            <a:pPr algn="just"/>
            <a:r>
              <a:rPr lang="fr-CA" sz="2000" dirty="0"/>
              <a:t>Les arrivées trop tôt à </a:t>
            </a:r>
            <a:r>
              <a:rPr lang="fr-CA" sz="2000" dirty="0" smtClean="0"/>
              <a:t>destination.</a:t>
            </a:r>
            <a:endParaRPr lang="fr-CA" sz="2000" dirty="0"/>
          </a:p>
          <a:p>
            <a:pPr algn="just"/>
            <a:r>
              <a:rPr lang="fr-CA" sz="2000" dirty="0"/>
              <a:t>Le temps d’attente trop élevé avant l’arrivée du véhicule suite à une demande de retour sur </a:t>
            </a:r>
            <a:r>
              <a:rPr lang="fr-CA" sz="2000" dirty="0" smtClean="0"/>
              <a:t>appel.</a:t>
            </a:r>
            <a:endParaRPr lang="fr-CA" sz="2000" dirty="0"/>
          </a:p>
          <a:p>
            <a:pPr algn="just"/>
            <a:r>
              <a:rPr lang="fr-CA" sz="2000" dirty="0"/>
              <a:t>Le coût d’un déplacement plus élevé lorsqu’une personne doit effectuer un point de correspondance ce qui crée une iniquité entre les différents types de </a:t>
            </a:r>
            <a:r>
              <a:rPr lang="fr-CA" sz="2000" dirty="0" smtClean="0"/>
              <a:t>handicaps.</a:t>
            </a:r>
            <a:endParaRPr lang="fr-CA" sz="2000" dirty="0"/>
          </a:p>
          <a:p>
            <a:pPr algn="just"/>
            <a:endParaRPr lang="fr-CA" sz="2000" dirty="0"/>
          </a:p>
          <a:p>
            <a:pPr algn="just"/>
            <a:endParaRPr lang="fr-FR" sz="2000" dirty="0"/>
          </a:p>
        </p:txBody>
      </p:sp>
    </p:spTree>
    <p:extLst>
      <p:ext uri="{BB962C8B-B14F-4D97-AF65-F5344CB8AC3E}">
        <p14:creationId xmlns:p14="http://schemas.microsoft.com/office/powerpoint/2010/main" val="14792732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85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17487" y="1388125"/>
            <a:ext cx="8709025" cy="5425814"/>
          </a:xfrm>
        </p:spPr>
        <p:txBody>
          <a:bodyPr>
            <a:normAutofit/>
          </a:bodyPr>
          <a:lstStyle/>
          <a:p>
            <a:pPr algn="just"/>
            <a:r>
              <a:rPr lang="fr-CA" sz="2000" dirty="0"/>
              <a:t>De longues périodes </a:t>
            </a:r>
            <a:r>
              <a:rPr lang="fr-CA" sz="2000" dirty="0" smtClean="0"/>
              <a:t>d’attente </a:t>
            </a:r>
            <a:r>
              <a:rPr lang="fr-CA" sz="2000" dirty="0"/>
              <a:t>lorsqu’un déplacement est effectué en point de </a:t>
            </a:r>
            <a:r>
              <a:rPr lang="fr-CA" sz="2000" dirty="0" smtClean="0"/>
              <a:t>correspondance</a:t>
            </a:r>
            <a:r>
              <a:rPr lang="fr-CA" dirty="0"/>
              <a:t>.</a:t>
            </a:r>
            <a:endParaRPr lang="fr-CA" sz="2000" dirty="0"/>
          </a:p>
          <a:p>
            <a:pPr algn="just"/>
            <a:r>
              <a:rPr lang="fr-CA" sz="2000" dirty="0"/>
              <a:t>Les risques de retards et également les risques de manquer le transport au point de correspondance sont plus </a:t>
            </a:r>
            <a:r>
              <a:rPr lang="fr-CA" sz="2000" dirty="0" smtClean="0"/>
              <a:t>élevés.</a:t>
            </a:r>
            <a:endParaRPr lang="fr-CA" sz="2000" dirty="0"/>
          </a:p>
          <a:p>
            <a:pPr lvl="0" algn="just"/>
            <a:r>
              <a:rPr lang="fr-CA" sz="2000" dirty="0"/>
              <a:t>La notion du porte à porte mal compris par les usagers, les transporteurs, les chauffeurs et les </a:t>
            </a:r>
            <a:r>
              <a:rPr lang="fr-CA" sz="2000" dirty="0" smtClean="0"/>
              <a:t>établissements.</a:t>
            </a:r>
            <a:endParaRPr lang="fr-CA" sz="2000" dirty="0"/>
          </a:p>
          <a:p>
            <a:pPr algn="just"/>
            <a:r>
              <a:rPr lang="fr-CA" sz="2000" dirty="0"/>
              <a:t>Longues heures dans les </a:t>
            </a:r>
            <a:r>
              <a:rPr lang="fr-CA" sz="2000" dirty="0" smtClean="0"/>
              <a:t>véhicules.</a:t>
            </a:r>
            <a:endParaRPr lang="fr-CA" sz="2000" dirty="0"/>
          </a:p>
          <a:p>
            <a:pPr lvl="0" algn="just"/>
            <a:endParaRPr lang="fr-CA" sz="2000" dirty="0"/>
          </a:p>
          <a:p>
            <a:pPr algn="just"/>
            <a:endParaRPr lang="fr-FR" sz="2000" dirty="0"/>
          </a:p>
        </p:txBody>
      </p:sp>
    </p:spTree>
    <p:extLst>
      <p:ext uri="{BB962C8B-B14F-4D97-AF65-F5344CB8AC3E}">
        <p14:creationId xmlns:p14="http://schemas.microsoft.com/office/powerpoint/2010/main" val="84161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28600" y="1024569"/>
            <a:ext cx="8915400" cy="5833431"/>
          </a:xfrm>
        </p:spPr>
        <p:txBody>
          <a:bodyPr>
            <a:normAutofit/>
          </a:bodyPr>
          <a:lstStyle/>
          <a:p>
            <a:pPr algn="just">
              <a:spcAft>
                <a:spcPts val="1200"/>
              </a:spcAft>
            </a:pPr>
            <a:r>
              <a:rPr lang="fr-CA" sz="2000" dirty="0" smtClean="0"/>
              <a:t>lors </a:t>
            </a:r>
            <a:r>
              <a:rPr lang="fr-CA" sz="2000" dirty="0"/>
              <a:t>d’un sondage </a:t>
            </a:r>
            <a:r>
              <a:rPr lang="fr-CA" sz="2000" dirty="0" smtClean="0"/>
              <a:t>du GAPHRSM effectué </a:t>
            </a:r>
            <a:r>
              <a:rPr lang="fr-CA" sz="2000" dirty="0"/>
              <a:t>auprès des personnes qui vont aux études post secondaire, on souligne le niveau élevé de fatigabilité de la personne en raison du temps de transport et que leur performance scolaire </a:t>
            </a:r>
            <a:r>
              <a:rPr lang="fr-CA" sz="2000" dirty="0" smtClean="0"/>
              <a:t>est ainsi affectée</a:t>
            </a:r>
            <a:r>
              <a:rPr lang="fr-CA" dirty="0" smtClean="0"/>
              <a:t>.</a:t>
            </a:r>
            <a:endParaRPr lang="fr-CA" sz="2000" dirty="0"/>
          </a:p>
          <a:p>
            <a:pPr algn="just">
              <a:spcAft>
                <a:spcPts val="1200"/>
              </a:spcAft>
            </a:pPr>
            <a:r>
              <a:rPr lang="fr-CA" sz="2000" dirty="0" smtClean="0"/>
              <a:t>lors </a:t>
            </a:r>
            <a:r>
              <a:rPr lang="fr-CA" sz="2000" dirty="0"/>
              <a:t>du même sondage les personnes mentionnent rencontrer des difficultés à participer à des activités sociales</a:t>
            </a:r>
            <a:r>
              <a:rPr lang="fr-CA" sz="2000" b="1" dirty="0"/>
              <a:t> </a:t>
            </a:r>
            <a:r>
              <a:rPr lang="fr-CA" sz="2000" dirty="0"/>
              <a:t>(loisirs, sports, divertissement, bénévolat, etc.) car l’horaire ne convient </a:t>
            </a:r>
            <a:r>
              <a:rPr lang="fr-CA" sz="2000" dirty="0" smtClean="0"/>
              <a:t>pas.</a:t>
            </a:r>
            <a:endParaRPr lang="fr-CA" sz="2000" dirty="0"/>
          </a:p>
          <a:p>
            <a:pPr lvl="0" algn="just"/>
            <a:r>
              <a:rPr lang="fr-CA" sz="2000" dirty="0" smtClean="0"/>
              <a:t>La qualité </a:t>
            </a:r>
            <a:r>
              <a:rPr lang="fr-CA" sz="2000" dirty="0"/>
              <a:t>du service dans les véhicules</a:t>
            </a:r>
            <a:r>
              <a:rPr lang="fr-CA" sz="2000" b="1" dirty="0"/>
              <a:t> </a:t>
            </a:r>
            <a:r>
              <a:rPr lang="fr-CA" sz="2000" dirty="0"/>
              <a:t>(formation des chauffeurs, le confort, la </a:t>
            </a:r>
            <a:r>
              <a:rPr lang="fr-CA" sz="2000" dirty="0" smtClean="0"/>
              <a:t>propreté.</a:t>
            </a:r>
            <a:endParaRPr lang="fr-CA" sz="2000" dirty="0"/>
          </a:p>
          <a:p>
            <a:pPr marL="0" indent="0">
              <a:buNone/>
            </a:pPr>
            <a:endParaRPr lang="fr-CA" sz="2000" dirty="0"/>
          </a:p>
          <a:p>
            <a:endParaRPr lang="fr-FR" sz="2000" dirty="0"/>
          </a:p>
        </p:txBody>
      </p:sp>
    </p:spTree>
    <p:extLst>
      <p:ext uri="{BB962C8B-B14F-4D97-AF65-F5344CB8AC3E}">
        <p14:creationId xmlns:p14="http://schemas.microsoft.com/office/powerpoint/2010/main" val="28863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5110" y="241457"/>
            <a:ext cx="9075237" cy="1025483"/>
          </a:xfrm>
        </p:spPr>
        <p:txBody>
          <a:bodyPr>
            <a:noAutofit/>
          </a:bodyPr>
          <a:lstStyle/>
          <a:p>
            <a:pPr lvl="0"/>
            <a:r>
              <a:rPr lang="fr-CA" sz="2000" b="1" dirty="0" smtClean="0"/>
              <a:t/>
            </a:r>
            <a:br>
              <a:rPr lang="fr-CA" sz="2000" b="1" dirty="0" smtClean="0"/>
            </a:br>
            <a:r>
              <a:rPr lang="fr-CA" sz="2000" dirty="0" smtClean="0"/>
              <a:t>Qualité </a:t>
            </a:r>
            <a:r>
              <a:rPr lang="fr-CA" sz="2000" dirty="0"/>
              <a:t>du service dans les véhicules (formation des chauffeurs, le confort, la propreté)</a:t>
            </a:r>
            <a:br>
              <a:rPr lang="fr-CA" sz="2000" dirty="0"/>
            </a:br>
            <a:endParaRPr lang="fr-FR" sz="2000" dirty="0"/>
          </a:p>
        </p:txBody>
      </p:sp>
      <p:sp>
        <p:nvSpPr>
          <p:cNvPr id="3" name="Espace réservé du contenu 2"/>
          <p:cNvSpPr>
            <a:spLocks noGrp="1"/>
          </p:cNvSpPr>
          <p:nvPr>
            <p:ph idx="1"/>
          </p:nvPr>
        </p:nvSpPr>
        <p:spPr>
          <a:xfrm>
            <a:off x="0" y="1266940"/>
            <a:ext cx="9022814" cy="4087258"/>
          </a:xfrm>
        </p:spPr>
        <p:txBody>
          <a:bodyPr>
            <a:noAutofit/>
          </a:bodyPr>
          <a:lstStyle/>
          <a:p>
            <a:pPr marL="0" indent="0">
              <a:spcAft>
                <a:spcPts val="1800"/>
              </a:spcAft>
              <a:buNone/>
            </a:pPr>
            <a:endParaRPr lang="fr-CA" sz="1900" dirty="0" smtClean="0"/>
          </a:p>
          <a:p>
            <a:pPr algn="just"/>
            <a:r>
              <a:rPr lang="fr-CA" dirty="0" smtClean="0"/>
              <a:t>Gestion </a:t>
            </a:r>
            <a:r>
              <a:rPr lang="fr-CA" dirty="0"/>
              <a:t>des déplacements : </a:t>
            </a:r>
            <a:r>
              <a:rPr lang="fr-CA" dirty="0" smtClean="0"/>
              <a:t>un </a:t>
            </a:r>
            <a:r>
              <a:rPr lang="fr-CA" dirty="0"/>
              <a:t>usager jumelé avec un autre usager qui se rend dans le sens opposé de la destination du </a:t>
            </a:r>
            <a:r>
              <a:rPr lang="fr-CA" dirty="0" smtClean="0"/>
              <a:t>premier; </a:t>
            </a:r>
            <a:r>
              <a:rPr lang="fr-CA" dirty="0"/>
              <a:t>p</a:t>
            </a:r>
            <a:r>
              <a:rPr lang="fr-CA" dirty="0" smtClean="0"/>
              <a:t>lusieurs </a:t>
            </a:r>
            <a:r>
              <a:rPr lang="fr-CA" dirty="0"/>
              <a:t>ont la même plage horaire et se rendent au même endroit, mais la répartition assigne plusieurs </a:t>
            </a:r>
            <a:r>
              <a:rPr lang="fr-CA" dirty="0" smtClean="0"/>
              <a:t>véhicules.</a:t>
            </a:r>
            <a:endParaRPr lang="fr-CA" dirty="0"/>
          </a:p>
          <a:p>
            <a:pPr algn="just"/>
            <a:r>
              <a:rPr lang="fr-CA" dirty="0"/>
              <a:t>Il y a trop de personnes dans le véhicule, la personne doit attendre un autre </a:t>
            </a:r>
            <a:r>
              <a:rPr lang="fr-CA" dirty="0" smtClean="0"/>
              <a:t>transport</a:t>
            </a:r>
            <a:r>
              <a:rPr lang="fr-CA" dirty="0"/>
              <a:t>.</a:t>
            </a:r>
          </a:p>
          <a:p>
            <a:pPr algn="just"/>
            <a:r>
              <a:rPr lang="fr-CA" dirty="0"/>
              <a:t>Des personnes habitent à peu de distance l’une de l’autre. On envoie deux véhicules pour faire les deux déplacements. Les personnes étaient seuls dans leur véhicule </a:t>
            </a:r>
            <a:r>
              <a:rPr lang="fr-CA" dirty="0" smtClean="0"/>
              <a:t>respectif.</a:t>
            </a:r>
            <a:endParaRPr lang="fr-CA" dirty="0"/>
          </a:p>
          <a:p>
            <a:endParaRPr lang="fr-FR" sz="1900" dirty="0"/>
          </a:p>
        </p:txBody>
      </p:sp>
    </p:spTree>
    <p:extLst>
      <p:ext uri="{BB962C8B-B14F-4D97-AF65-F5344CB8AC3E}">
        <p14:creationId xmlns:p14="http://schemas.microsoft.com/office/powerpoint/2010/main" val="1777396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92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99219" y="693603"/>
            <a:ext cx="8945562" cy="5451475"/>
          </a:xfrm>
        </p:spPr>
        <p:txBody>
          <a:bodyPr>
            <a:normAutofit/>
          </a:bodyPr>
          <a:lstStyle/>
          <a:p>
            <a:pPr>
              <a:spcAft>
                <a:spcPts val="1200"/>
              </a:spcAft>
            </a:pPr>
            <a:r>
              <a:rPr lang="fr-CA" dirty="0"/>
              <a:t>Le peu de temps accordé aux chauffeurs pour </a:t>
            </a:r>
            <a:r>
              <a:rPr lang="fr-CA" dirty="0" smtClean="0"/>
              <a:t>effectuer l’embarquement/débarquement </a:t>
            </a:r>
            <a:r>
              <a:rPr lang="fr-CA" dirty="0"/>
              <a:t>lors des activités de groupe, et ce, afin d’éviter des incidents tels que des erreurs sur la personne, des passagers oubliés</a:t>
            </a:r>
            <a:r>
              <a:rPr lang="fr-CA" dirty="0" smtClean="0"/>
              <a:t>.</a:t>
            </a:r>
            <a:endParaRPr lang="fr-CA" sz="2000" dirty="0" smtClean="0"/>
          </a:p>
          <a:p>
            <a:pPr algn="just">
              <a:spcAft>
                <a:spcPts val="1200"/>
              </a:spcAft>
            </a:pPr>
            <a:r>
              <a:rPr lang="fr-CA" sz="2000" dirty="0" smtClean="0"/>
              <a:t>L’attitude </a:t>
            </a:r>
            <a:r>
              <a:rPr lang="fr-CA" sz="2000" dirty="0"/>
              <a:t>des </a:t>
            </a:r>
            <a:r>
              <a:rPr lang="fr-CA" sz="2000" dirty="0" smtClean="0"/>
              <a:t>chauffeurs</a:t>
            </a:r>
            <a:r>
              <a:rPr lang="fr-CA" dirty="0"/>
              <a:t>.</a:t>
            </a:r>
            <a:endParaRPr lang="fr-CA" sz="2000" dirty="0"/>
          </a:p>
          <a:p>
            <a:pPr algn="just">
              <a:spcAft>
                <a:spcPts val="1200"/>
              </a:spcAft>
            </a:pPr>
            <a:r>
              <a:rPr lang="fr-CA" sz="2000" dirty="0"/>
              <a:t>L’espace dans les véhicules de type taxi berline trop restreint pour qu’il y ait trois (3) personnes sur la banquette arrière. Les personnes se retrouvaient ainsi dans l’intimité de l’autre et devant la difficulté de boucler la ceinture de </a:t>
            </a:r>
            <a:r>
              <a:rPr lang="fr-CA" sz="2000" dirty="0" smtClean="0"/>
              <a:t>sécurité</a:t>
            </a:r>
            <a:r>
              <a:rPr lang="fr-CA" dirty="0"/>
              <a:t>.</a:t>
            </a:r>
            <a:endParaRPr lang="fr-CA" sz="2000" dirty="0"/>
          </a:p>
          <a:p>
            <a:pPr algn="just">
              <a:spcAft>
                <a:spcPts val="1200"/>
              </a:spcAft>
            </a:pPr>
            <a:r>
              <a:rPr lang="fr-CA" sz="2000" dirty="0"/>
              <a:t>L’utilisation des bagages dans les véhicules du transport </a:t>
            </a:r>
            <a:r>
              <a:rPr lang="fr-CA" sz="2000" dirty="0" smtClean="0"/>
              <a:t>adapté.</a:t>
            </a:r>
            <a:endParaRPr lang="fr-CA" sz="2000" dirty="0"/>
          </a:p>
          <a:p>
            <a:pPr lvl="0" algn="just"/>
            <a:r>
              <a:rPr lang="fr-CA" sz="2000" dirty="0"/>
              <a:t>Les voyages en blanc : tarif, pénalité procédure.</a:t>
            </a:r>
          </a:p>
        </p:txBody>
      </p:sp>
    </p:spTree>
    <p:extLst>
      <p:ext uri="{BB962C8B-B14F-4D97-AF65-F5344CB8AC3E}">
        <p14:creationId xmlns:p14="http://schemas.microsoft.com/office/powerpoint/2010/main" val="16517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118" y="2056191"/>
            <a:ext cx="9066882" cy="3992069"/>
          </a:xfrm>
          <a:solidFill>
            <a:schemeClr val="bg1"/>
          </a:solidFill>
        </p:spPr>
        <p:txBody>
          <a:bodyPr>
            <a:normAutofit/>
          </a:bodyPr>
          <a:lstStyle/>
          <a:p>
            <a:pPr marL="0" indent="0" algn="ctr">
              <a:spcAft>
                <a:spcPts val="1200"/>
              </a:spcAft>
              <a:buNone/>
            </a:pPr>
            <a:r>
              <a:rPr lang="fr-FR" sz="2800" dirty="0"/>
              <a:t>Allocution</a:t>
            </a:r>
            <a:endParaRPr lang="fr-CA" sz="2800" dirty="0"/>
          </a:p>
          <a:p>
            <a:pPr marL="0" indent="0" algn="ctr">
              <a:spcAft>
                <a:spcPts val="1200"/>
              </a:spcAft>
              <a:buNone/>
            </a:pPr>
            <a:endParaRPr lang="fr-FR" sz="2000" b="1" dirty="0"/>
          </a:p>
          <a:p>
            <a:pPr marL="0" indent="0" algn="just">
              <a:buNone/>
            </a:pPr>
            <a:r>
              <a:rPr lang="fr-FR" dirty="0" smtClean="0"/>
              <a:t>L’importance </a:t>
            </a:r>
            <a:r>
              <a:rPr lang="fr-FR" dirty="0"/>
              <a:t>d’une approche globale en matière de déplacement par madame </a:t>
            </a:r>
            <a:r>
              <a:rPr lang="fr-FR" dirty="0" smtClean="0"/>
              <a:t>  Ophélie </a:t>
            </a:r>
            <a:r>
              <a:rPr lang="fr-FR" dirty="0"/>
              <a:t>Sylvestre, directrice des interventions sectorielles stratégiques de l’Office des personnes handicapées du Québec</a:t>
            </a:r>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1916325" y="155643"/>
            <a:ext cx="5311350" cy="1560395"/>
          </a:xfrm>
          <a:prstGeom prst="rect">
            <a:avLst/>
          </a:prstGeom>
        </p:spPr>
      </p:pic>
    </p:spTree>
    <p:extLst>
      <p:ext uri="{BB962C8B-B14F-4D97-AF65-F5344CB8AC3E}">
        <p14:creationId xmlns:p14="http://schemas.microsoft.com/office/powerpoint/2010/main" val="920738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60953"/>
            <a:ext cx="8229600" cy="2225524"/>
          </a:xfrm>
        </p:spPr>
        <p:txBody>
          <a:bodyPr/>
          <a:lstStyle/>
          <a:p>
            <a:pPr marL="0" indent="0" algn="ctr">
              <a:spcAft>
                <a:spcPts val="4800"/>
              </a:spcAft>
              <a:buNone/>
            </a:pPr>
            <a:r>
              <a:rPr lang="fr-FR" dirty="0" smtClean="0"/>
              <a:t>Appréciation de </a:t>
            </a:r>
            <a:r>
              <a:rPr lang="fr-FR" dirty="0"/>
              <a:t>la </a:t>
            </a:r>
            <a:r>
              <a:rPr lang="fr-FR" dirty="0" smtClean="0"/>
              <a:t>journée</a:t>
            </a:r>
            <a:endParaRPr lang="fr-FR" dirty="0"/>
          </a:p>
          <a:p>
            <a:pPr marL="0" indent="0" algn="ctr">
              <a:buNone/>
            </a:pPr>
            <a:r>
              <a:rPr lang="fr-CA" sz="4000" dirty="0"/>
              <a:t>Merci de votre participation!!!</a:t>
            </a:r>
            <a:endParaRPr lang="fr-FR" sz="4000" dirty="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1916325" y="0"/>
            <a:ext cx="5311350" cy="1560395"/>
          </a:xfrm>
          <a:prstGeom prst="rect">
            <a:avLst/>
          </a:prstGeom>
        </p:spPr>
      </p:pic>
      <p:pic>
        <p:nvPicPr>
          <p:cNvPr id="5" name="Image 4" descr="Logo_08a GAPH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813" y="5260660"/>
            <a:ext cx="1098926" cy="385230"/>
          </a:xfrm>
          <a:prstGeom prst="rect">
            <a:avLst/>
          </a:prstGeom>
        </p:spPr>
      </p:pic>
      <p:pic>
        <p:nvPicPr>
          <p:cNvPr id="6" name="Image 5" descr="Logo - GAPHRSM(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280" y="4935014"/>
            <a:ext cx="1116983" cy="863123"/>
          </a:xfrm>
          <a:prstGeom prst="rect">
            <a:avLst/>
          </a:prstGeom>
        </p:spPr>
      </p:pic>
      <p:pic>
        <p:nvPicPr>
          <p:cNvPr id="7" name="Image 6" descr="OPHQ300dp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738" y="5108413"/>
            <a:ext cx="1584421" cy="689724"/>
          </a:xfrm>
          <a:prstGeom prst="rect">
            <a:avLst/>
          </a:prstGeom>
        </p:spPr>
      </p:pic>
    </p:spTree>
    <p:extLst>
      <p:ext uri="{BB962C8B-B14F-4D97-AF65-F5344CB8AC3E}">
        <p14:creationId xmlns:p14="http://schemas.microsoft.com/office/powerpoint/2010/main" val="4250352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14400" y="635000"/>
            <a:ext cx="8229600" cy="863600"/>
          </a:xfrm>
        </p:spPr>
        <p:txBody>
          <a:bodyPr>
            <a:normAutofit/>
          </a:bodyPr>
          <a:lstStyle/>
          <a:p>
            <a:pPr algn="ctr"/>
            <a:r>
              <a:rPr lang="fr-FR" sz="2800" cap="all" dirty="0"/>
              <a:t>Le déroulement de la journée</a:t>
            </a:r>
          </a:p>
        </p:txBody>
      </p:sp>
      <p:sp>
        <p:nvSpPr>
          <p:cNvPr id="3" name="Espace réservé du contenu 2"/>
          <p:cNvSpPr>
            <a:spLocks noGrp="1"/>
          </p:cNvSpPr>
          <p:nvPr>
            <p:ph idx="4294967295"/>
          </p:nvPr>
        </p:nvSpPr>
        <p:spPr>
          <a:xfrm>
            <a:off x="0" y="1066800"/>
            <a:ext cx="8632825" cy="2940050"/>
          </a:xfrm>
        </p:spPr>
        <p:txBody>
          <a:bodyPr>
            <a:noAutofit/>
          </a:bodyPr>
          <a:lstStyle/>
          <a:p>
            <a:pPr algn="just">
              <a:spcAft>
                <a:spcPts val="1800"/>
              </a:spcAft>
            </a:pPr>
            <a:r>
              <a:rPr lang="fr-CA" b="1" dirty="0"/>
              <a:t>9 h 15 </a:t>
            </a:r>
            <a:r>
              <a:rPr lang="fr-CA" dirty="0"/>
              <a:t>Présentation du transport adapté </a:t>
            </a:r>
            <a:r>
              <a:rPr lang="fr-CA" dirty="0" smtClean="0"/>
              <a:t>par madame Mélanie Drolet et madame Djénane Laurent du </a:t>
            </a:r>
            <a:r>
              <a:rPr lang="fr-CA" dirty="0"/>
              <a:t>Ministère des Transports, de la Mobilité durable et de l’Électrification des transports (Le programme, la politique d’admissibilité)  </a:t>
            </a:r>
          </a:p>
          <a:p>
            <a:pPr algn="just">
              <a:spcAft>
                <a:spcPts val="1800"/>
              </a:spcAft>
            </a:pPr>
            <a:r>
              <a:rPr lang="fr-CA" dirty="0"/>
              <a:t>Période de questions</a:t>
            </a:r>
          </a:p>
          <a:p>
            <a:pPr algn="just">
              <a:spcAft>
                <a:spcPts val="1800"/>
              </a:spcAft>
            </a:pPr>
            <a:r>
              <a:rPr lang="fr-CA" b="1" dirty="0"/>
              <a:t>10 h 30 </a:t>
            </a:r>
            <a:r>
              <a:rPr lang="fr-CA" dirty="0"/>
              <a:t>Pause</a:t>
            </a:r>
          </a:p>
          <a:p>
            <a:pPr algn="just">
              <a:spcAft>
                <a:spcPts val="1800"/>
              </a:spcAft>
            </a:pPr>
            <a:r>
              <a:rPr lang="fr-CA" b="1" dirty="0"/>
              <a:t>10 h 45 </a:t>
            </a:r>
            <a:r>
              <a:rPr lang="fr-CA" dirty="0"/>
              <a:t>Nouvelle gouvernance par l’Autorité régionale de transport métropolitain par </a:t>
            </a:r>
            <a:r>
              <a:rPr lang="fr-CA" dirty="0" smtClean="0"/>
              <a:t>madame </a:t>
            </a:r>
            <a:r>
              <a:rPr lang="fr-CA" dirty="0"/>
              <a:t>Lilia </a:t>
            </a:r>
            <a:r>
              <a:rPr lang="fr-CA" dirty="0" err="1"/>
              <a:t>Ghariani</a:t>
            </a:r>
            <a:r>
              <a:rPr lang="fr-CA" dirty="0"/>
              <a:t> conseillère-Planification stratégique Planification des transports et mobilité </a:t>
            </a:r>
          </a:p>
          <a:p>
            <a:pPr algn="just">
              <a:spcAft>
                <a:spcPts val="1200"/>
              </a:spcAft>
            </a:pPr>
            <a:r>
              <a:rPr lang="fr-CA" dirty="0"/>
              <a:t>Période de questions</a:t>
            </a:r>
          </a:p>
          <a:p>
            <a:pPr algn="just"/>
            <a:r>
              <a:rPr lang="fr-CA" b="1" dirty="0"/>
              <a:t>12 h 00 </a:t>
            </a:r>
            <a:r>
              <a:rPr lang="fr-CA" dirty="0"/>
              <a:t>Repas  </a:t>
            </a:r>
            <a:endParaRPr lang="fr-FR" dirty="0"/>
          </a:p>
        </p:txBody>
      </p:sp>
    </p:spTree>
    <p:extLst>
      <p:ext uri="{BB962C8B-B14F-4D97-AF65-F5344CB8AC3E}">
        <p14:creationId xmlns:p14="http://schemas.microsoft.com/office/powerpoint/2010/main" val="21495891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28600" y="518367"/>
            <a:ext cx="8686800" cy="4987925"/>
          </a:xfrm>
        </p:spPr>
        <p:txBody>
          <a:bodyPr>
            <a:noAutofit/>
          </a:bodyPr>
          <a:lstStyle/>
          <a:p>
            <a:pPr algn="just">
              <a:spcBef>
                <a:spcPts val="1200"/>
              </a:spcBef>
              <a:spcAft>
                <a:spcPts val="1200"/>
              </a:spcAft>
            </a:pPr>
            <a:r>
              <a:rPr lang="fr-CA" b="1" dirty="0"/>
              <a:t>13 h 30 </a:t>
            </a:r>
            <a:r>
              <a:rPr lang="fr-CA" dirty="0"/>
              <a:t>Atelier : Hors territoire et interconnexion</a:t>
            </a:r>
          </a:p>
          <a:p>
            <a:pPr algn="just">
              <a:spcAft>
                <a:spcPts val="1200"/>
              </a:spcAft>
            </a:pPr>
            <a:r>
              <a:rPr lang="fr-CA" b="1" dirty="0"/>
              <a:t>14 h 00 </a:t>
            </a:r>
            <a:r>
              <a:rPr lang="fr-CA" dirty="0"/>
              <a:t>Atelier: Les droits, les rôles et les responsabilités de tous : les usagers, les organismes qui offrent des services aux personnes handicapées (établissements publics, organismes communautaires et transporteurs)</a:t>
            </a:r>
          </a:p>
          <a:p>
            <a:pPr algn="just">
              <a:spcAft>
                <a:spcPts val="1200"/>
              </a:spcAft>
            </a:pPr>
            <a:r>
              <a:rPr lang="fr-CA" b="1" dirty="0"/>
              <a:t>14 h 45 </a:t>
            </a:r>
            <a:r>
              <a:rPr lang="fr-CA" dirty="0"/>
              <a:t>Pause</a:t>
            </a:r>
          </a:p>
          <a:p>
            <a:pPr algn="just">
              <a:spcAft>
                <a:spcPts val="1200"/>
              </a:spcAft>
            </a:pPr>
            <a:r>
              <a:rPr lang="fr-CA" b="1" dirty="0"/>
              <a:t>15 h 00 </a:t>
            </a:r>
            <a:r>
              <a:rPr lang="fr-CA" dirty="0"/>
              <a:t>Plénière </a:t>
            </a:r>
          </a:p>
          <a:p>
            <a:pPr algn="just">
              <a:spcAft>
                <a:spcPts val="1200"/>
              </a:spcAft>
            </a:pPr>
            <a:r>
              <a:rPr lang="fr-CA" b="1" dirty="0"/>
              <a:t>15 h 30 </a:t>
            </a:r>
            <a:r>
              <a:rPr lang="fr-CA" dirty="0"/>
              <a:t>L'importance d'une l'approche globale en matière de déplacement par Madame Ophélie Sylvestre, directrice des interventions sectorielles stratégiques de l’Office des personnes handicapées du Québec </a:t>
            </a:r>
          </a:p>
          <a:p>
            <a:pPr algn="just"/>
            <a:r>
              <a:rPr lang="fr-CA" b="1" dirty="0" smtClean="0"/>
              <a:t>16 </a:t>
            </a:r>
            <a:r>
              <a:rPr lang="fr-CA" b="1" dirty="0"/>
              <a:t>h 00 </a:t>
            </a:r>
            <a:r>
              <a:rPr lang="fr-CA" dirty="0"/>
              <a:t>Évaluation et fin de la rencontre</a:t>
            </a:r>
            <a:endParaRPr lang="fr-FR" dirty="0"/>
          </a:p>
        </p:txBody>
      </p:sp>
    </p:spTree>
    <p:extLst>
      <p:ext uri="{BB962C8B-B14F-4D97-AF65-F5344CB8AC3E}">
        <p14:creationId xmlns:p14="http://schemas.microsoft.com/office/powerpoint/2010/main" val="225923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sz="2800" b="1" dirty="0"/>
              <a:t/>
            </a:r>
            <a:br>
              <a:rPr lang="fr-CA" sz="2800" b="1" dirty="0"/>
            </a:br>
            <a:r>
              <a:rPr lang="fr-CA" sz="2800" dirty="0"/>
              <a:t>Situation en Montérégie </a:t>
            </a:r>
            <a:br>
              <a:rPr lang="fr-CA" sz="2800" dirty="0"/>
            </a:br>
            <a:endParaRPr lang="fr-FR" sz="2800" dirty="0"/>
          </a:p>
        </p:txBody>
      </p:sp>
      <p:sp>
        <p:nvSpPr>
          <p:cNvPr id="3" name="Espace réservé du contenu 2"/>
          <p:cNvSpPr>
            <a:spLocks noGrp="1"/>
          </p:cNvSpPr>
          <p:nvPr>
            <p:ph idx="1"/>
          </p:nvPr>
        </p:nvSpPr>
        <p:spPr>
          <a:xfrm>
            <a:off x="456009" y="2097088"/>
            <a:ext cx="8229600" cy="4525963"/>
          </a:xfrm>
        </p:spPr>
        <p:txBody>
          <a:bodyPr>
            <a:normAutofit/>
          </a:bodyPr>
          <a:lstStyle/>
          <a:p>
            <a:pPr lvl="0" algn="just">
              <a:spcAft>
                <a:spcPts val="1200"/>
              </a:spcAft>
            </a:pPr>
            <a:r>
              <a:rPr lang="fr-CA" sz="2000" dirty="0"/>
              <a:t>En termes de population et de superficie : 1 520 094 habitants, 11 111 km2</a:t>
            </a:r>
          </a:p>
          <a:p>
            <a:pPr lvl="0" algn="just"/>
            <a:r>
              <a:rPr lang="fr-CA" sz="2000" dirty="0"/>
              <a:t>En termes de territoires géographiques, la Montérégie est un vaste territoire à caractère urbain, dense et rural et on y dénombre 177 municipalités locales réparties en 14 Municipalités Régionales de Comté (MRC) et une agglomération. </a:t>
            </a:r>
          </a:p>
          <a:p>
            <a:pPr algn="just"/>
            <a:endParaRPr lang="fr-FR" sz="2000" dirty="0"/>
          </a:p>
        </p:txBody>
      </p:sp>
    </p:spTree>
    <p:extLst>
      <p:ext uri="{BB962C8B-B14F-4D97-AF65-F5344CB8AC3E}">
        <p14:creationId xmlns:p14="http://schemas.microsoft.com/office/powerpoint/2010/main" val="5924785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98438" y="1301750"/>
            <a:ext cx="8945562" cy="5556250"/>
          </a:xfrm>
        </p:spPr>
        <p:txBody>
          <a:bodyPr>
            <a:normAutofit/>
          </a:bodyPr>
          <a:lstStyle/>
          <a:p>
            <a:pPr lvl="0" algn="just">
              <a:spcAft>
                <a:spcPts val="1200"/>
              </a:spcAft>
            </a:pPr>
            <a:r>
              <a:rPr lang="fr-CA" sz="2000" dirty="0"/>
              <a:t>En termes de services publics, </a:t>
            </a:r>
            <a:r>
              <a:rPr lang="fr-CA" sz="2000" dirty="0" smtClean="0"/>
              <a:t>3 </a:t>
            </a:r>
            <a:r>
              <a:rPr lang="fr-CA" sz="2000" dirty="0"/>
              <a:t>Centres intégrés de Santé et de Services Sociaux (CISSS); </a:t>
            </a:r>
            <a:r>
              <a:rPr lang="fr-CA" sz="2000" dirty="0" smtClean="0"/>
              <a:t>11 </a:t>
            </a:r>
            <a:r>
              <a:rPr lang="fr-CA" sz="2000" dirty="0"/>
              <a:t>Commissions scolaires desservent la population montérégienne; </a:t>
            </a:r>
            <a:r>
              <a:rPr lang="fr-CA" sz="2000" dirty="0" smtClean="0"/>
              <a:t>7 </a:t>
            </a:r>
            <a:r>
              <a:rPr lang="fr-CA" sz="2000" dirty="0"/>
              <a:t>CÉGEPS (Champlain, Édouard-Montpetit, Granby, Saint-Hyacinthe, Saint-Jean-sur-Richelieu, Sorel-Tracy et Valleyfield et </a:t>
            </a:r>
            <a:r>
              <a:rPr lang="fr-CA" sz="2000" dirty="0" smtClean="0"/>
              <a:t>5 </a:t>
            </a:r>
            <a:r>
              <a:rPr lang="fr-CA" sz="2000" dirty="0"/>
              <a:t>campus universitaires (Montréal, Sherbrooke, Laval, UQAM, UQTR)</a:t>
            </a:r>
          </a:p>
          <a:p>
            <a:pPr algn="just"/>
            <a:r>
              <a:rPr lang="fr-CA" sz="2000" dirty="0"/>
              <a:t>En termes d’organisation du transport collectif, la nouvelle gouvernance du transport collectif dans la région métropolitaine de Montréal soit l’Autorité régionale de transport (ARTM) et le Réseau de transport métropolitain (RTM).</a:t>
            </a:r>
          </a:p>
          <a:p>
            <a:pPr lvl="0" algn="just"/>
            <a:endParaRPr lang="fr-CA" sz="2000" dirty="0"/>
          </a:p>
          <a:p>
            <a:pPr algn="just"/>
            <a:endParaRPr lang="fr-FR" sz="2000" dirty="0"/>
          </a:p>
        </p:txBody>
      </p:sp>
    </p:spTree>
    <p:extLst>
      <p:ext uri="{BB962C8B-B14F-4D97-AF65-F5344CB8AC3E}">
        <p14:creationId xmlns:p14="http://schemas.microsoft.com/office/powerpoint/2010/main" val="2485768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37995" y="5466945"/>
            <a:ext cx="4034004" cy="436535"/>
          </a:xfrm>
        </p:spPr>
        <p:txBody>
          <a:bodyPr/>
          <a:lstStyle/>
          <a:p>
            <a:r>
              <a:rPr lang="fr-CA" b="1" dirty="0">
                <a:solidFill>
                  <a:schemeClr val="bg2">
                    <a:lumMod val="25000"/>
                  </a:schemeClr>
                </a:solidFill>
              </a:rPr>
              <a:t>*Source : </a:t>
            </a:r>
            <a:r>
              <a:rPr lang="fr-CA" dirty="0">
                <a:solidFill>
                  <a:schemeClr val="bg2">
                    <a:lumMod val="25000"/>
                  </a:schemeClr>
                </a:solidFill>
              </a:rPr>
              <a:t>document produit par le comité du transport hors-territoire des  Maskoutains et de la Vallée-du-Richelieu : « État de situation sur l’interconnexion et les déplacements hors-territoire en transport adapté en Montérégie.</a:t>
            </a:r>
            <a:r>
              <a:rPr lang="fr-CA" b="1" dirty="0">
                <a:solidFill>
                  <a:schemeClr val="bg2">
                    <a:lumMod val="25000"/>
                  </a:schemeClr>
                </a:solidFill>
              </a:rPr>
              <a:t> </a:t>
            </a:r>
            <a:endParaRPr lang="fr-CA" dirty="0">
              <a:solidFill>
                <a:schemeClr val="bg2">
                  <a:lumMod val="25000"/>
                </a:schemeClr>
              </a:solidFill>
            </a:endParaRPr>
          </a:p>
          <a:p>
            <a:endParaRPr lang="fr-FR" dirty="0"/>
          </a:p>
        </p:txBody>
      </p:sp>
      <p:sp>
        <p:nvSpPr>
          <p:cNvPr id="3" name="Espace réservé du contenu 2"/>
          <p:cNvSpPr>
            <a:spLocks noGrp="1"/>
          </p:cNvSpPr>
          <p:nvPr>
            <p:ph idx="4294967295"/>
          </p:nvPr>
        </p:nvSpPr>
        <p:spPr>
          <a:xfrm>
            <a:off x="101081" y="475986"/>
            <a:ext cx="8941837" cy="5567363"/>
          </a:xfrm>
        </p:spPr>
        <p:txBody>
          <a:bodyPr>
            <a:noAutofit/>
          </a:bodyPr>
          <a:lstStyle/>
          <a:p>
            <a:pPr lvl="0" algn="just">
              <a:spcAft>
                <a:spcPts val="1200"/>
              </a:spcAft>
            </a:pPr>
            <a:r>
              <a:rPr lang="fr-CA" sz="2000" dirty="0"/>
              <a:t>En termes du transport adapté en Montérégie, </a:t>
            </a:r>
            <a:r>
              <a:rPr lang="fr-CA" sz="2000" dirty="0" smtClean="0"/>
              <a:t>16 </a:t>
            </a:r>
            <a:r>
              <a:rPr lang="fr-CA" sz="2000" dirty="0"/>
              <a:t>territoires de desserte de transport adapté se partagent la Montérégie, dont cinq </a:t>
            </a:r>
            <a:r>
              <a:rPr lang="fr-CA" sz="2000" dirty="0" smtClean="0"/>
              <a:t>sont </a:t>
            </a:r>
            <a:r>
              <a:rPr lang="fr-CA" sz="2000" dirty="0"/>
              <a:t>gérés par des MRC qui ont déclaré compétence et </a:t>
            </a:r>
            <a:r>
              <a:rPr lang="fr-CA" sz="2000" dirty="0" smtClean="0"/>
              <a:t>12 </a:t>
            </a:r>
            <a:r>
              <a:rPr lang="fr-CA" sz="2000" dirty="0"/>
              <a:t>sont gérés par des OSBL mandatés par des municipalités locales.*</a:t>
            </a:r>
          </a:p>
          <a:p>
            <a:pPr algn="just"/>
            <a:r>
              <a:rPr lang="fr-CA" sz="2000" dirty="0"/>
              <a:t>Les personnes admises au TA utilisent le service pour aller aux études post-secondaires, aller au travail, fréquenter des activités de loisirs, de sport, de divertissement culturel et de tourisme, faire des courses, se rendre aux différents rendez-vous médicaux et autres, afin d’avoir accès aux programmes et services dans leur communauté, d’accomplir leurs activités et favoriser leur participation sociale. </a:t>
            </a:r>
          </a:p>
          <a:p>
            <a:pPr marL="0" lvl="0" indent="0" algn="just">
              <a:buNone/>
            </a:pPr>
            <a:endParaRPr lang="fr-CA" sz="2000" dirty="0"/>
          </a:p>
        </p:txBody>
      </p:sp>
    </p:spTree>
    <p:extLst>
      <p:ext uri="{BB962C8B-B14F-4D97-AF65-F5344CB8AC3E}">
        <p14:creationId xmlns:p14="http://schemas.microsoft.com/office/powerpoint/2010/main" val="2406016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dirty="0"/>
              <a:t>Conférence</a:t>
            </a:r>
          </a:p>
        </p:txBody>
      </p:sp>
      <p:sp>
        <p:nvSpPr>
          <p:cNvPr id="3" name="Espace réservé du contenu 2"/>
          <p:cNvSpPr>
            <a:spLocks noGrp="1"/>
          </p:cNvSpPr>
          <p:nvPr>
            <p:ph idx="1"/>
          </p:nvPr>
        </p:nvSpPr>
        <p:spPr>
          <a:xfrm>
            <a:off x="426838" y="2097088"/>
            <a:ext cx="8717161" cy="3541714"/>
          </a:xfrm>
        </p:spPr>
        <p:txBody>
          <a:bodyPr>
            <a:normAutofit/>
          </a:bodyPr>
          <a:lstStyle/>
          <a:p>
            <a:r>
              <a:rPr lang="fr-CA" sz="2000" dirty="0"/>
              <a:t>«Le programme, la politique d’admissibilité du Transport adapté» </a:t>
            </a:r>
            <a:r>
              <a:rPr lang="fr-CA" sz="2000" dirty="0" smtClean="0"/>
              <a:t>par madame Mélanie Drolet et madame Djénane Laurent </a:t>
            </a:r>
            <a:r>
              <a:rPr lang="fr-CA" sz="2000" dirty="0"/>
              <a:t>du Ministère des Transports, de la Mobilité durable et de l’Électrification des transports </a:t>
            </a:r>
            <a:endParaRPr lang="fr-FR" dirty="0"/>
          </a:p>
          <a:p>
            <a:pPr marL="0" indent="0">
              <a:buNone/>
            </a:pPr>
            <a:endParaRPr lang="fr-CA" sz="2000" dirty="0" smtClean="0"/>
          </a:p>
          <a:p>
            <a:r>
              <a:rPr lang="fr-CA" dirty="0" smtClean="0"/>
              <a:t>Période de questions</a:t>
            </a:r>
            <a:endParaRPr lang="fr-CA" sz="2000" dirty="0"/>
          </a:p>
        </p:txBody>
      </p:sp>
    </p:spTree>
    <p:extLst>
      <p:ext uri="{BB962C8B-B14F-4D97-AF65-F5344CB8AC3E}">
        <p14:creationId xmlns:p14="http://schemas.microsoft.com/office/powerpoint/2010/main" val="38141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Conférence</a:t>
            </a:r>
          </a:p>
        </p:txBody>
      </p:sp>
      <p:sp>
        <p:nvSpPr>
          <p:cNvPr id="3" name="Espace réservé du contenu 2"/>
          <p:cNvSpPr>
            <a:spLocks noGrp="1"/>
          </p:cNvSpPr>
          <p:nvPr>
            <p:ph idx="1"/>
          </p:nvPr>
        </p:nvSpPr>
        <p:spPr>
          <a:xfrm>
            <a:off x="226813" y="2497931"/>
            <a:ext cx="8917187" cy="4525963"/>
          </a:xfrm>
        </p:spPr>
        <p:txBody>
          <a:bodyPr>
            <a:normAutofit/>
          </a:bodyPr>
          <a:lstStyle/>
          <a:p>
            <a:pPr>
              <a:spcAft>
                <a:spcPts val="1200"/>
              </a:spcAft>
            </a:pPr>
            <a:r>
              <a:rPr lang="fr-CA" sz="2000" dirty="0"/>
              <a:t>«La nouvelle gouvernance de l’Autorité régionale de transport métropolitain (ARTM) » par Madame Lilia Ghariani conseillère-Planification stratégique Planification des transports et mobilité. </a:t>
            </a:r>
            <a:endParaRPr lang="fr-CA" sz="2000" dirty="0" smtClean="0"/>
          </a:p>
          <a:p>
            <a:pPr>
              <a:spcAft>
                <a:spcPts val="1200"/>
              </a:spcAft>
            </a:pPr>
            <a:r>
              <a:rPr lang="fr-CA" dirty="0" smtClean="0"/>
              <a:t>Période </a:t>
            </a:r>
            <a:r>
              <a:rPr lang="fr-CA" dirty="0"/>
              <a:t>de questions</a:t>
            </a:r>
          </a:p>
          <a:p>
            <a:pPr marL="0" indent="0">
              <a:spcAft>
                <a:spcPts val="1200"/>
              </a:spcAft>
              <a:buNone/>
            </a:pPr>
            <a:endParaRPr lang="fr-CA" sz="2000" dirty="0"/>
          </a:p>
          <a:p>
            <a:pPr marL="0" indent="0">
              <a:spcAft>
                <a:spcPts val="1200"/>
              </a:spcAft>
              <a:buNone/>
            </a:pPr>
            <a:endParaRPr lang="fr-CA" sz="2000" dirty="0"/>
          </a:p>
        </p:txBody>
      </p:sp>
    </p:spTree>
    <p:extLst>
      <p:ext uri="{BB962C8B-B14F-4D97-AF65-F5344CB8AC3E}">
        <p14:creationId xmlns:p14="http://schemas.microsoft.com/office/powerpoint/2010/main" val="173085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10430</TotalTime>
  <Words>1563</Words>
  <Application>Microsoft Office PowerPoint</Application>
  <PresentationFormat>Affichage à l'écran (4:3)</PresentationFormat>
  <Paragraphs>106</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Gill Sans MT</vt:lpstr>
      <vt:lpstr>Galerie</vt:lpstr>
      <vt:lpstr>Présentation PowerPoint</vt:lpstr>
      <vt:lpstr>Présentation PowerPoint</vt:lpstr>
      <vt:lpstr>Le déroulement de la journée</vt:lpstr>
      <vt:lpstr>Présentation PowerPoint</vt:lpstr>
      <vt:lpstr> Situation en Montérégie  </vt:lpstr>
      <vt:lpstr>Présentation PowerPoint</vt:lpstr>
      <vt:lpstr>Présentation PowerPoint</vt:lpstr>
      <vt:lpstr>Conférence</vt:lpstr>
      <vt:lpstr>Conférence</vt:lpstr>
      <vt:lpstr>Atelier Hors territoire et interconnexion </vt:lpstr>
      <vt:lpstr>interconnexion</vt:lpstr>
      <vt:lpstr>Présentation PowerPoint</vt:lpstr>
      <vt:lpstr>Présentation PowerPoint</vt:lpstr>
      <vt:lpstr>Présentation PowerPoint</vt:lpstr>
      <vt:lpstr>Problématiques  </vt:lpstr>
      <vt:lpstr>Exemples</vt:lpstr>
      <vt:lpstr>Présentation PowerPoint</vt:lpstr>
      <vt:lpstr>Présentation PowerPoint</vt:lpstr>
      <vt:lpstr>Atelier Les droits, les rôles et les responsabilités de tous : les usagers, les organismes qui offrent des services aux personnes handicapées  </vt:lpstr>
      <vt:lpstr>Suite…</vt:lpstr>
      <vt:lpstr>Exemples</vt:lpstr>
      <vt:lpstr> Les usagers doivent mieux comprendre la notion de transport collectif  </vt:lpstr>
      <vt:lpstr>Présentation PowerPoint</vt:lpstr>
      <vt:lpstr>Présentation PowerPoint</vt:lpstr>
      <vt:lpstr> Qualité du service dans les véhicules (formation des chauffeurs, le confort, la propreté) </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Jean-Francois Clermont</dc:creator>
  <cp:lastModifiedBy>Pauline Couture</cp:lastModifiedBy>
  <cp:revision>48</cp:revision>
  <cp:lastPrinted>2018-04-06T17:36:47Z</cp:lastPrinted>
  <dcterms:created xsi:type="dcterms:W3CDTF">2018-03-14T22:03:26Z</dcterms:created>
  <dcterms:modified xsi:type="dcterms:W3CDTF">2018-07-09T13:16:32Z</dcterms:modified>
</cp:coreProperties>
</file>